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notesMasterIdLst>
    <p:notesMasterId r:id="rId23"/>
  </p:notesMasterIdLst>
  <p:sldIdLst>
    <p:sldId id="289" r:id="rId2"/>
    <p:sldId id="331" r:id="rId3"/>
    <p:sldId id="311" r:id="rId4"/>
    <p:sldId id="310" r:id="rId5"/>
    <p:sldId id="348" r:id="rId6"/>
    <p:sldId id="353" r:id="rId7"/>
    <p:sldId id="333" r:id="rId8"/>
    <p:sldId id="334" r:id="rId9"/>
    <p:sldId id="335" r:id="rId10"/>
    <p:sldId id="352" r:id="rId11"/>
    <p:sldId id="349" r:id="rId12"/>
    <p:sldId id="350" r:id="rId13"/>
    <p:sldId id="319" r:id="rId14"/>
    <p:sldId id="338" r:id="rId15"/>
    <p:sldId id="316" r:id="rId16"/>
    <p:sldId id="354" r:id="rId17"/>
    <p:sldId id="339" r:id="rId18"/>
    <p:sldId id="340" r:id="rId19"/>
    <p:sldId id="341" r:id="rId20"/>
    <p:sldId id="344" r:id="rId21"/>
    <p:sldId id="31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4BC"/>
    <a:srgbClr val="F3A595"/>
    <a:srgbClr val="EA8464"/>
    <a:srgbClr val="F8CDC4"/>
    <a:srgbClr val="131426"/>
    <a:srgbClr val="E74C2E"/>
    <a:srgbClr val="333F50"/>
    <a:srgbClr val="F7D9D3"/>
    <a:srgbClr val="6E6C67"/>
    <a:srgbClr val="7F82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4" autoAdjust="0"/>
    <p:restoredTop sz="92491" autoAdjust="0"/>
  </p:normalViewPr>
  <p:slideViewPr>
    <p:cSldViewPr snapToGrid="0">
      <p:cViewPr varScale="1">
        <p:scale>
          <a:sx n="136" d="100"/>
          <a:sy n="136" d="100"/>
        </p:scale>
        <p:origin x="20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79BC3-7F3D-48AF-B3B5-B3739F8935B9}" type="datetimeFigureOut">
              <a:rPr lang="zh-CN" altLang="en-US" smtClean="0"/>
              <a:t>2023/6/22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5C117-C0D3-478F-A650-DDB9633867FD}" type="slidenum">
              <a:rPr lang="zh-CN" altLang="en-US" smtClean="0"/>
              <a:t>‹#›</a:t>
            </a:fld>
            <a:endParaRPr lang="zh-CN" altLang="en-US"/>
          </a:p>
        </p:txBody>
      </p:sp>
    </p:spTree>
    <p:extLst>
      <p:ext uri="{BB962C8B-B14F-4D97-AF65-F5344CB8AC3E}">
        <p14:creationId xmlns:p14="http://schemas.microsoft.com/office/powerpoint/2010/main" val="4102833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a:t>
            </a:fld>
            <a:endParaRPr lang="zh-CN" altLang="en-US"/>
          </a:p>
        </p:txBody>
      </p:sp>
    </p:spTree>
    <p:extLst>
      <p:ext uri="{BB962C8B-B14F-4D97-AF65-F5344CB8AC3E}">
        <p14:creationId xmlns:p14="http://schemas.microsoft.com/office/powerpoint/2010/main" val="579504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15C117-C0D3-478F-A650-DDB9633867FD}" type="slidenum">
              <a:rPr lang="zh-CN" altLang="en-US" smtClean="0"/>
              <a:t>12</a:t>
            </a:fld>
            <a:endParaRPr lang="zh-CN" altLang="en-US"/>
          </a:p>
        </p:txBody>
      </p:sp>
    </p:spTree>
    <p:extLst>
      <p:ext uri="{BB962C8B-B14F-4D97-AF65-F5344CB8AC3E}">
        <p14:creationId xmlns:p14="http://schemas.microsoft.com/office/powerpoint/2010/main" val="2555102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615C117-C0D3-478F-A650-DDB9633867FD}" type="slidenum">
              <a:rPr lang="zh-CN" altLang="en-US" smtClean="0"/>
              <a:t>2</a:t>
            </a:fld>
            <a:endParaRPr lang="zh-CN" altLang="en-US"/>
          </a:p>
        </p:txBody>
      </p:sp>
    </p:spTree>
    <p:extLst>
      <p:ext uri="{BB962C8B-B14F-4D97-AF65-F5344CB8AC3E}">
        <p14:creationId xmlns:p14="http://schemas.microsoft.com/office/powerpoint/2010/main" val="258945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615C117-C0D3-478F-A650-DDB9633867FD}" type="slidenum">
              <a:rPr lang="zh-CN" altLang="en-US" smtClean="0"/>
              <a:t>3</a:t>
            </a:fld>
            <a:endParaRPr lang="zh-CN" altLang="en-US"/>
          </a:p>
        </p:txBody>
      </p:sp>
    </p:spTree>
    <p:extLst>
      <p:ext uri="{BB962C8B-B14F-4D97-AF65-F5344CB8AC3E}">
        <p14:creationId xmlns:p14="http://schemas.microsoft.com/office/powerpoint/2010/main" val="3944975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15C117-C0D3-478F-A650-DDB9633867FD}" type="slidenum">
              <a:rPr lang="zh-CN" altLang="en-US" smtClean="0"/>
              <a:t>6</a:t>
            </a:fld>
            <a:endParaRPr lang="zh-CN" altLang="en-US"/>
          </a:p>
        </p:txBody>
      </p:sp>
    </p:spTree>
    <p:extLst>
      <p:ext uri="{BB962C8B-B14F-4D97-AF65-F5344CB8AC3E}">
        <p14:creationId xmlns:p14="http://schemas.microsoft.com/office/powerpoint/2010/main" val="284079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15C117-C0D3-478F-A650-DDB9633867FD}" type="slidenum">
              <a:rPr lang="zh-CN" altLang="en-US" smtClean="0"/>
              <a:t>7</a:t>
            </a:fld>
            <a:endParaRPr lang="zh-CN" altLang="en-US"/>
          </a:p>
        </p:txBody>
      </p:sp>
    </p:spTree>
    <p:extLst>
      <p:ext uri="{BB962C8B-B14F-4D97-AF65-F5344CB8AC3E}">
        <p14:creationId xmlns:p14="http://schemas.microsoft.com/office/powerpoint/2010/main" val="2190130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15C117-C0D3-478F-A650-DDB9633867FD}" type="slidenum">
              <a:rPr lang="zh-CN" altLang="en-US" smtClean="0"/>
              <a:t>8</a:t>
            </a:fld>
            <a:endParaRPr lang="zh-CN" altLang="en-US"/>
          </a:p>
        </p:txBody>
      </p:sp>
    </p:spTree>
    <p:extLst>
      <p:ext uri="{BB962C8B-B14F-4D97-AF65-F5344CB8AC3E}">
        <p14:creationId xmlns:p14="http://schemas.microsoft.com/office/powerpoint/2010/main" val="217654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15C117-C0D3-478F-A650-DDB9633867FD}" type="slidenum">
              <a:rPr lang="zh-CN" altLang="en-US" smtClean="0"/>
              <a:t>9</a:t>
            </a:fld>
            <a:endParaRPr lang="zh-CN" altLang="en-US"/>
          </a:p>
        </p:txBody>
      </p:sp>
    </p:spTree>
    <p:extLst>
      <p:ext uri="{BB962C8B-B14F-4D97-AF65-F5344CB8AC3E}">
        <p14:creationId xmlns:p14="http://schemas.microsoft.com/office/powerpoint/2010/main" val="2061289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15C117-C0D3-478F-A650-DDB9633867FD}" type="slidenum">
              <a:rPr lang="zh-CN" altLang="en-US" smtClean="0"/>
              <a:t>10</a:t>
            </a:fld>
            <a:endParaRPr lang="zh-CN" altLang="en-US"/>
          </a:p>
        </p:txBody>
      </p:sp>
    </p:spTree>
    <p:extLst>
      <p:ext uri="{BB962C8B-B14F-4D97-AF65-F5344CB8AC3E}">
        <p14:creationId xmlns:p14="http://schemas.microsoft.com/office/powerpoint/2010/main" val="397919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615C117-C0D3-478F-A650-DDB9633867FD}" type="slidenum">
              <a:rPr lang="zh-CN" altLang="en-US" smtClean="0"/>
              <a:t>11</a:t>
            </a:fld>
            <a:endParaRPr lang="zh-CN" altLang="en-US"/>
          </a:p>
        </p:txBody>
      </p:sp>
    </p:spTree>
    <p:extLst>
      <p:ext uri="{BB962C8B-B14F-4D97-AF65-F5344CB8AC3E}">
        <p14:creationId xmlns:p14="http://schemas.microsoft.com/office/powerpoint/2010/main" val="3849504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2023/6/22</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4A99A888-F0A6-497F-A203-744BF10280CF}"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932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2023/6/22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6014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2023/6/22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4317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grpSp>
        <p:nvGrpSpPr>
          <p:cNvPr id="6" name="组合 5"/>
          <p:cNvGrpSpPr/>
          <p:nvPr userDrawn="1"/>
        </p:nvGrpSpPr>
        <p:grpSpPr>
          <a:xfrm>
            <a:off x="-54769" y="6019800"/>
            <a:ext cx="12627769" cy="883958"/>
            <a:chOff x="-54769" y="5829300"/>
            <a:chExt cx="13885070" cy="1078877"/>
          </a:xfrm>
        </p:grpSpPr>
        <p:grpSp>
          <p:nvGrpSpPr>
            <p:cNvPr id="7" name="组合 6"/>
            <p:cNvGrpSpPr/>
            <p:nvPr/>
          </p:nvGrpSpPr>
          <p:grpSpPr>
            <a:xfrm>
              <a:off x="-54769" y="5943601"/>
              <a:ext cx="4641974" cy="950790"/>
              <a:chOff x="-54770" y="4178805"/>
              <a:chExt cx="12317593" cy="2735626"/>
            </a:xfrm>
          </p:grpSpPr>
          <p:sp>
            <p:nvSpPr>
              <p:cNvPr id="28"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574381" y="5864350"/>
              <a:ext cx="4645466" cy="1043827"/>
              <a:chOff x="-54770" y="4178801"/>
              <a:chExt cx="12326860" cy="2769823"/>
            </a:xfrm>
          </p:grpSpPr>
          <p:sp>
            <p:nvSpPr>
              <p:cNvPr id="19"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9203531" y="5829300"/>
              <a:ext cx="4626770" cy="1054417"/>
              <a:chOff x="-54770" y="4178801"/>
              <a:chExt cx="12277250" cy="2704917"/>
            </a:xfrm>
          </p:grpSpPr>
          <p:sp>
            <p:nvSpPr>
              <p:cNvPr id="10"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24864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2023/6/22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68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B39401-49A5-4516-A68F-54744A6B47CE}" type="datetimeFigureOut">
              <a:rPr lang="zh-CN" altLang="en-US" smtClean="0"/>
              <a:t>2023/6/22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071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B39401-49A5-4516-A68F-54744A6B47CE}" type="datetimeFigureOut">
              <a:rPr lang="zh-CN" altLang="en-US" smtClean="0"/>
              <a:t>2023/6/22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99A888-F0A6-497F-A203-744BF10280CF}"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6252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B39401-49A5-4516-A68F-54744A6B47CE}" type="datetimeFigureOut">
              <a:rPr lang="zh-CN" altLang="en-US" smtClean="0"/>
              <a:t>2023/6/22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99A888-F0A6-497F-A203-744BF10280CF}"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080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B39401-49A5-4516-A68F-54744A6B47CE}" type="datetimeFigureOut">
              <a:rPr lang="zh-CN" altLang="en-US" smtClean="0"/>
              <a:t>2023/6/22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99A888-F0A6-497F-A203-744BF10280CF}"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681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B39401-49A5-4516-A68F-54744A6B47CE}" type="datetimeFigureOut">
              <a:rPr lang="zh-CN" altLang="en-US" smtClean="0"/>
              <a:t>2023/6/22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3571773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B39401-49A5-4516-A68F-54744A6B47CE}" type="datetimeFigureOut">
              <a:rPr lang="zh-CN" altLang="en-US" smtClean="0"/>
              <a:t>2023/6/22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99A888-F0A6-497F-A203-744BF10280CF}"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9178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1B39401-49A5-4516-A68F-54744A6B47CE}" type="datetimeFigureOut">
              <a:rPr lang="zh-CN" altLang="en-US" smtClean="0"/>
              <a:t>2023/6/22</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A99A888-F0A6-497F-A203-744BF10280CF}"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717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1B39401-49A5-4516-A68F-54744A6B47CE}" type="datetimeFigureOut">
              <a:rPr lang="zh-CN" altLang="en-US" smtClean="0"/>
              <a:t>2023/6/22</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A99A888-F0A6-497F-A203-744BF10280CF}" type="slidenum">
              <a:rPr lang="zh-CN" altLang="en-US" smtClean="0"/>
              <a:t>‹#›</a:t>
            </a:fld>
            <a:endParaRPr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9" name="矩形 6">
            <a:extLst>
              <a:ext uri="{FF2B5EF4-FFF2-40B4-BE49-F238E27FC236}">
                <a16:creationId xmlns:a16="http://schemas.microsoft.com/office/drawing/2014/main" id="{D9D9760A-E364-D1A0-1FB1-3FFF8A8D2C3D}"/>
              </a:ext>
            </a:extLst>
          </p:cNvPr>
          <p:cNvSpPr/>
          <p:nvPr userDrawn="1"/>
        </p:nvSpPr>
        <p:spPr>
          <a:xfrm>
            <a:off x="0" y="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7">
            <a:extLst>
              <a:ext uri="{FF2B5EF4-FFF2-40B4-BE49-F238E27FC236}">
                <a16:creationId xmlns:a16="http://schemas.microsoft.com/office/drawing/2014/main" id="{A1A62FDC-2EB6-2E65-486D-297E6364728D}"/>
              </a:ext>
            </a:extLst>
          </p:cNvPr>
          <p:cNvSpPr/>
          <p:nvPr userDrawn="1"/>
        </p:nvSpPr>
        <p:spPr>
          <a:xfrm>
            <a:off x="0" y="6445605"/>
            <a:ext cx="12191999" cy="4190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8">
            <a:extLst>
              <a:ext uri="{FF2B5EF4-FFF2-40B4-BE49-F238E27FC236}">
                <a16:creationId xmlns:a16="http://schemas.microsoft.com/office/drawing/2014/main" id="{EB414662-CD72-9050-5B00-25436FFA0C2A}"/>
              </a:ext>
            </a:extLst>
          </p:cNvPr>
          <p:cNvSpPr/>
          <p:nvPr userDrawn="1"/>
        </p:nvSpPr>
        <p:spPr>
          <a:xfrm>
            <a:off x="-1" y="6445605"/>
            <a:ext cx="1062446" cy="4190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755721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34.tiff"/><Relationship Id="rId1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NULL"/><Relationship Id="rId12" Type="http://schemas.openxmlformats.org/officeDocument/2006/relationships/image" Target="../media/image33.png"/><Relationship Id="rId17" Type="http://schemas.openxmlformats.org/officeDocument/2006/relationships/image" Target="../media/image37.emf"/><Relationship Id="rId2" Type="http://schemas.openxmlformats.org/officeDocument/2006/relationships/notesSlide" Target="../notesSlides/notesSlide8.xml"/><Relationship Id="rId16" Type="http://schemas.openxmlformats.org/officeDocument/2006/relationships/image" Target="../media/image36.tiff"/><Relationship Id="rId1" Type="http://schemas.openxmlformats.org/officeDocument/2006/relationships/slideLayout" Target="../slideLayouts/slideLayout1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5" Type="http://schemas.openxmlformats.org/officeDocument/2006/relationships/image" Target="../media/image35.jpeg"/><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4.emf"/></Relationships>
</file>

<file path=ppt/slides/_rels/slide1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12" Type="http://schemas.openxmlformats.org/officeDocument/2006/relationships/image" Target="../media/image13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jpeg"/><Relationship Id="rId11" Type="http://schemas.openxmlformats.org/officeDocument/2006/relationships/image" Target="../media/image120.png"/><Relationship Id="rId5" Type="http://schemas.openxmlformats.org/officeDocument/2006/relationships/image" Target="../media/image7.jpeg"/><Relationship Id="rId10" Type="http://schemas.openxmlformats.org/officeDocument/2006/relationships/image" Target="../media/image110.png"/><Relationship Id="rId4" Type="http://schemas.openxmlformats.org/officeDocument/2006/relationships/image" Target="../media/image6.png"/><Relationship Id="rId9" Type="http://schemas.openxmlformats.org/officeDocument/2006/relationships/image" Target="../media/image100.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0.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12" Type="http://schemas.openxmlformats.org/officeDocument/2006/relationships/image" Target="../media/image130.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9.jpeg"/><Relationship Id="rId11" Type="http://schemas.openxmlformats.org/officeDocument/2006/relationships/image" Target="../media/image120.png"/><Relationship Id="rId5" Type="http://schemas.openxmlformats.org/officeDocument/2006/relationships/image" Target="../media/image8.jpeg"/><Relationship Id="rId10" Type="http://schemas.openxmlformats.org/officeDocument/2006/relationships/image" Target="../media/image110.png"/><Relationship Id="rId4" Type="http://schemas.openxmlformats.org/officeDocument/2006/relationships/image" Target="../media/image7.jpeg"/><Relationship Id="rId9"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jpe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jpeg"/><Relationship Id="rId2" Type="http://schemas.openxmlformats.org/officeDocument/2006/relationships/image" Target="../media/image2.png"/><Relationship Id="rId16"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33.png"/><Relationship Id="rId18" Type="http://schemas.openxmlformats.org/officeDocument/2006/relationships/image" Target="../media/image37.emf"/><Relationship Id="rId3" Type="http://schemas.openxmlformats.org/officeDocument/2006/relationships/image" Target="../media/image2.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36.tiff"/><Relationship Id="rId2" Type="http://schemas.openxmlformats.org/officeDocument/2006/relationships/notesSlide" Target="../notesSlides/notesSlide6.xml"/><Relationship Id="rId16" Type="http://schemas.openxmlformats.org/officeDocument/2006/relationships/image" Target="../media/image35.jpeg"/><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NULL"/><Relationship Id="rId5" Type="http://schemas.openxmlformats.org/officeDocument/2006/relationships/image" Target="../media/image32.png"/><Relationship Id="rId15" Type="http://schemas.openxmlformats.org/officeDocument/2006/relationships/image" Target="../media/image9.jpeg"/><Relationship Id="rId10" Type="http://schemas.openxmlformats.org/officeDocument/2006/relationships/image" Target="NULL"/><Relationship Id="rId4" Type="http://schemas.openxmlformats.org/officeDocument/2006/relationships/image" Target="../media/image31.png"/><Relationship Id="rId9" Type="http://schemas.openxmlformats.org/officeDocument/2006/relationships/image" Target="NULL"/><Relationship Id="rId14" Type="http://schemas.openxmlformats.org/officeDocument/2006/relationships/image" Target="../media/image34.tiff"/></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34.tiff"/><Relationship Id="rId3" Type="http://schemas.openxmlformats.org/officeDocument/2006/relationships/image" Target="../media/image2.png"/><Relationship Id="rId7" Type="http://schemas.openxmlformats.org/officeDocument/2006/relationships/image" Target="NULL"/><Relationship Id="rId12" Type="http://schemas.openxmlformats.org/officeDocument/2006/relationships/image" Target="../media/image33.png"/><Relationship Id="rId17" Type="http://schemas.openxmlformats.org/officeDocument/2006/relationships/image" Target="../media/image37.emf"/><Relationship Id="rId2" Type="http://schemas.openxmlformats.org/officeDocument/2006/relationships/notesSlide" Target="../notesSlides/notesSlide7.xml"/><Relationship Id="rId16" Type="http://schemas.openxmlformats.org/officeDocument/2006/relationships/image" Target="../media/image36.tiff"/><Relationship Id="rId1" Type="http://schemas.openxmlformats.org/officeDocument/2006/relationships/slideLayout" Target="../slideLayouts/slideLayout1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20.png"/><Relationship Id="rId15" Type="http://schemas.openxmlformats.org/officeDocument/2006/relationships/image" Target="../media/image35.jpeg"/><Relationship Id="rId10" Type="http://schemas.openxmlformats.org/officeDocument/2006/relationships/image" Target="NULL"/><Relationship Id="rId4" Type="http://schemas.openxmlformats.org/officeDocument/2006/relationships/image" Target="../media/image38.png"/><Relationship Id="rId9" Type="http://schemas.openxmlformats.org/officeDocument/2006/relationships/image" Target="NULL"/><Relationship Id="rId1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652990"/>
            <a:ext cx="12269897" cy="182021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流程图: 手动输入 18"/>
          <p:cNvSpPr/>
          <p:nvPr/>
        </p:nvSpPr>
        <p:spPr>
          <a:xfrm rot="5400000">
            <a:off x="3884295" y="-410847"/>
            <a:ext cx="609602" cy="83781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0 h 10791"/>
              <a:gd name="connsiteX1" fmla="*/ 10000 w 10000"/>
              <a:gd name="connsiteY1" fmla="*/ 791 h 10791"/>
              <a:gd name="connsiteX2" fmla="*/ 10000 w 10000"/>
              <a:gd name="connsiteY2" fmla="*/ 10791 h 10791"/>
              <a:gd name="connsiteX3" fmla="*/ 0 w 10000"/>
              <a:gd name="connsiteY3" fmla="*/ 10791 h 10791"/>
              <a:gd name="connsiteX4" fmla="*/ 0 w 10000"/>
              <a:gd name="connsiteY4" fmla="*/ 0 h 10791"/>
              <a:gd name="connsiteX0" fmla="*/ 0 w 10000"/>
              <a:gd name="connsiteY0" fmla="*/ 0 h 10791"/>
              <a:gd name="connsiteX1" fmla="*/ 10000 w 10000"/>
              <a:gd name="connsiteY1" fmla="*/ 325 h 10791"/>
              <a:gd name="connsiteX2" fmla="*/ 10000 w 10000"/>
              <a:gd name="connsiteY2" fmla="*/ 10791 h 10791"/>
              <a:gd name="connsiteX3" fmla="*/ 0 w 10000"/>
              <a:gd name="connsiteY3" fmla="*/ 10791 h 10791"/>
              <a:gd name="connsiteX4" fmla="*/ 0 w 10000"/>
              <a:gd name="connsiteY4" fmla="*/ 0 h 10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91">
                <a:moveTo>
                  <a:pt x="0" y="0"/>
                </a:moveTo>
                <a:lnTo>
                  <a:pt x="10000" y="325"/>
                </a:lnTo>
                <a:lnTo>
                  <a:pt x="10000" y="10791"/>
                </a:lnTo>
                <a:lnTo>
                  <a:pt x="0" y="10791"/>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流程图: 手动输入 21"/>
          <p:cNvSpPr/>
          <p:nvPr/>
        </p:nvSpPr>
        <p:spPr>
          <a:xfrm rot="16200000" flipH="1">
            <a:off x="9870952" y="1762006"/>
            <a:ext cx="609847" cy="40322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52"/>
              <a:gd name="connsiteY0" fmla="*/ 481 h 10000"/>
              <a:gd name="connsiteX1" fmla="*/ 10052 w 10052"/>
              <a:gd name="connsiteY1" fmla="*/ 0 h 10000"/>
              <a:gd name="connsiteX2" fmla="*/ 10052 w 10052"/>
              <a:gd name="connsiteY2" fmla="*/ 10000 h 10000"/>
              <a:gd name="connsiteX3" fmla="*/ 52 w 10052"/>
              <a:gd name="connsiteY3" fmla="*/ 10000 h 10000"/>
              <a:gd name="connsiteX4" fmla="*/ 0 w 10052"/>
              <a:gd name="connsiteY4" fmla="*/ 481 h 10000"/>
              <a:gd name="connsiteX0" fmla="*/ 30 w 10004"/>
              <a:gd name="connsiteY0" fmla="*/ 643 h 10000"/>
              <a:gd name="connsiteX1" fmla="*/ 10004 w 10004"/>
              <a:gd name="connsiteY1" fmla="*/ 0 h 10000"/>
              <a:gd name="connsiteX2" fmla="*/ 10004 w 10004"/>
              <a:gd name="connsiteY2" fmla="*/ 10000 h 10000"/>
              <a:gd name="connsiteX3" fmla="*/ 4 w 10004"/>
              <a:gd name="connsiteY3" fmla="*/ 10000 h 10000"/>
              <a:gd name="connsiteX4" fmla="*/ 30 w 10004"/>
              <a:gd name="connsiteY4" fmla="*/ 64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 h="10000">
                <a:moveTo>
                  <a:pt x="30" y="643"/>
                </a:moveTo>
                <a:lnTo>
                  <a:pt x="10004" y="0"/>
                </a:lnTo>
                <a:lnTo>
                  <a:pt x="10004" y="10000"/>
                </a:lnTo>
                <a:lnTo>
                  <a:pt x="4" y="10000"/>
                </a:lnTo>
                <a:cubicBezTo>
                  <a:pt x="-13" y="6827"/>
                  <a:pt x="47" y="3816"/>
                  <a:pt x="30" y="64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TextBox 22"/>
          <p:cNvSpPr txBox="1"/>
          <p:nvPr/>
        </p:nvSpPr>
        <p:spPr>
          <a:xfrm>
            <a:off x="102839" y="2131881"/>
            <a:ext cx="12269897" cy="1077218"/>
          </a:xfrm>
          <a:prstGeom prst="rect">
            <a:avLst/>
          </a:prstGeom>
          <a:noFill/>
        </p:spPr>
        <p:txBody>
          <a:bodyPr wrap="square">
            <a:spAutoFit/>
          </a:bodyPr>
          <a:lstStyle/>
          <a:p>
            <a:pPr algn="ctr"/>
            <a:r>
              <a:rPr lang="en-US" sz="3200" b="1" dirty="0">
                <a:solidFill>
                  <a:schemeClr val="bg1"/>
                </a:solidFill>
                <a:latin typeface="Libre Baskerville" panose="02000000000000000000" pitchFamily="2" charset="0"/>
                <a:ea typeface="+mj-ea"/>
                <a:cs typeface="+mj-cs"/>
              </a:rPr>
              <a:t>Use It Or Lose It: An Economic VCG Auction Approach For NOMA Wireless Relay Networks</a:t>
            </a:r>
            <a:endParaRPr lang="zh-CN" altLang="zh-CN" sz="3200" b="1" dirty="0">
              <a:solidFill>
                <a:schemeClr val="bg1"/>
              </a:solidFill>
              <a:latin typeface="Libre Baskerville" panose="02000000000000000000" pitchFamily="2" charset="0"/>
              <a:ea typeface="+mj-ea"/>
              <a:cs typeface="+mj-cs"/>
            </a:endParaRPr>
          </a:p>
        </p:txBody>
      </p:sp>
      <p:cxnSp>
        <p:nvCxnSpPr>
          <p:cNvPr id="26" name="直接连接符 25"/>
          <p:cNvCxnSpPr/>
          <p:nvPr/>
        </p:nvCxnSpPr>
        <p:spPr>
          <a:xfrm>
            <a:off x="3617389" y="1839848"/>
            <a:ext cx="4793441" cy="0"/>
          </a:xfrm>
          <a:prstGeom prst="line">
            <a:avLst/>
          </a:prstGeom>
          <a:noFill/>
          <a:ln w="9525" cap="flat" cmpd="sng" algn="ctr">
            <a:solidFill>
              <a:sysClr val="window" lastClr="FFFFFF"/>
            </a:solidFill>
            <a:prstDash val="solid"/>
          </a:ln>
          <a:effectLst/>
        </p:spPr>
      </p:cxnSp>
      <p:cxnSp>
        <p:nvCxnSpPr>
          <p:cNvPr id="27" name="直接连接符 26"/>
          <p:cNvCxnSpPr/>
          <p:nvPr/>
        </p:nvCxnSpPr>
        <p:spPr>
          <a:xfrm>
            <a:off x="3617389" y="3289014"/>
            <a:ext cx="4793796" cy="0"/>
          </a:xfrm>
          <a:prstGeom prst="line">
            <a:avLst/>
          </a:prstGeom>
          <a:noFill/>
          <a:ln w="9525" cap="flat" cmpd="sng" algn="ctr">
            <a:solidFill>
              <a:sysClr val="window" lastClr="FFFFFF"/>
            </a:solidFill>
            <a:prstDash val="solid"/>
          </a:ln>
          <a:effectLst/>
        </p:spPr>
      </p:cxnSp>
      <p:pic>
        <p:nvPicPr>
          <p:cNvPr id="20" name="Picture 48" descr="D:\My Documents\SDSU_3Color.gif">
            <a:extLst>
              <a:ext uri="{FF2B5EF4-FFF2-40B4-BE49-F238E27FC236}">
                <a16:creationId xmlns:a16="http://schemas.microsoft.com/office/drawing/2014/main" id="{933DFE01-B013-2E43-9DC8-744C32CC9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3148" y="143709"/>
            <a:ext cx="1753994" cy="129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picture containing circle&#10;&#10;Description automatically generated">
            <a:extLst>
              <a:ext uri="{FF2B5EF4-FFF2-40B4-BE49-F238E27FC236}">
                <a16:creationId xmlns:a16="http://schemas.microsoft.com/office/drawing/2014/main" id="{E552D5EF-204F-8DE4-FFB9-54595A9332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16" y="17727"/>
            <a:ext cx="1558343" cy="1249806"/>
          </a:xfrm>
          <a:prstGeom prst="rect">
            <a:avLst/>
          </a:prstGeom>
        </p:spPr>
      </p:pic>
      <p:sp>
        <p:nvSpPr>
          <p:cNvPr id="6" name="TextBox 5">
            <a:extLst>
              <a:ext uri="{FF2B5EF4-FFF2-40B4-BE49-F238E27FC236}">
                <a16:creationId xmlns:a16="http://schemas.microsoft.com/office/drawing/2014/main" id="{792FCB3D-B57F-EB74-DF67-F185977F9C9C}"/>
              </a:ext>
            </a:extLst>
          </p:cNvPr>
          <p:cNvSpPr txBox="1"/>
          <p:nvPr/>
        </p:nvSpPr>
        <p:spPr>
          <a:xfrm>
            <a:off x="521516" y="1174670"/>
            <a:ext cx="2307772" cy="369332"/>
          </a:xfrm>
          <a:prstGeom prst="rect">
            <a:avLst/>
          </a:prstGeom>
          <a:noFill/>
        </p:spPr>
        <p:txBody>
          <a:bodyPr wrap="square" rtlCol="0">
            <a:spAutoFit/>
          </a:bodyPr>
          <a:lstStyle/>
          <a:p>
            <a:r>
              <a:rPr lang="en-US" altLang="zh-CN" b="1" dirty="0">
                <a:solidFill>
                  <a:srgbClr val="002060"/>
                </a:solidFill>
                <a:latin typeface="Arial" panose="020B0604020202020204" pitchFamily="34" charset="0"/>
                <a:cs typeface="AL BAYAN PLAIN" pitchFamily="2" charset="-78"/>
              </a:rPr>
              <a:t>IEEE</a:t>
            </a:r>
            <a:r>
              <a:rPr lang="zh-CN" altLang="en-US" b="1" dirty="0">
                <a:solidFill>
                  <a:srgbClr val="002060"/>
                </a:solidFill>
                <a:latin typeface="Arial" panose="020B0604020202020204" pitchFamily="34" charset="0"/>
                <a:cs typeface="AL BAYAN PLAIN" pitchFamily="2" charset="-78"/>
              </a:rPr>
              <a:t> </a:t>
            </a:r>
            <a:r>
              <a:rPr lang="en-US" altLang="zh-CN" b="1" dirty="0">
                <a:solidFill>
                  <a:srgbClr val="002060"/>
                </a:solidFill>
                <a:latin typeface="Arial" panose="020B0604020202020204" pitchFamily="34" charset="0"/>
                <a:cs typeface="AL BAYAN PLAIN" pitchFamily="2" charset="-78"/>
              </a:rPr>
              <a:t>COINS</a:t>
            </a:r>
            <a:r>
              <a:rPr lang="zh-CN" altLang="en-US" b="1" dirty="0">
                <a:solidFill>
                  <a:srgbClr val="002060"/>
                </a:solidFill>
                <a:latin typeface="Arial" panose="020B0604020202020204" pitchFamily="34" charset="0"/>
                <a:cs typeface="AL BAYAN PLAIN" pitchFamily="2" charset="-78"/>
              </a:rPr>
              <a:t> </a:t>
            </a:r>
            <a:r>
              <a:rPr lang="en-US" altLang="zh-CN" b="1" dirty="0">
                <a:solidFill>
                  <a:srgbClr val="002060"/>
                </a:solidFill>
                <a:latin typeface="Arial" panose="020B0604020202020204" pitchFamily="34" charset="0"/>
                <a:cs typeface="AL BAYAN PLAIN" pitchFamily="2" charset="-78"/>
              </a:rPr>
              <a:t>2023</a:t>
            </a:r>
            <a:endParaRPr lang="en-CN" b="1" dirty="0">
              <a:solidFill>
                <a:srgbClr val="002060"/>
              </a:solidFill>
              <a:latin typeface="Arial" panose="020B0604020202020204" pitchFamily="34" charset="0"/>
              <a:cs typeface="AL BAYAN PLAIN" pitchFamily="2" charset="-78"/>
            </a:endParaRPr>
          </a:p>
        </p:txBody>
      </p:sp>
      <p:pic>
        <p:nvPicPr>
          <p:cNvPr id="11" name="Picture 10" descr="A logo of a university&#10;&#10;Description automatically generated with low confidence">
            <a:extLst>
              <a:ext uri="{FF2B5EF4-FFF2-40B4-BE49-F238E27FC236}">
                <a16:creationId xmlns:a16="http://schemas.microsoft.com/office/drawing/2014/main" id="{0829F393-C271-570C-D3BF-2905A8218C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946" y="143888"/>
            <a:ext cx="1368343" cy="1368343"/>
          </a:xfrm>
          <a:prstGeom prst="rect">
            <a:avLst/>
          </a:prstGeom>
        </p:spPr>
      </p:pic>
      <p:pic>
        <p:nvPicPr>
          <p:cNvPr id="13" name="Picture 12" descr="A picture containing text, font, logo, symbol&#10;&#10;Description automatically generated">
            <a:extLst>
              <a:ext uri="{FF2B5EF4-FFF2-40B4-BE49-F238E27FC236}">
                <a16:creationId xmlns:a16="http://schemas.microsoft.com/office/drawing/2014/main" id="{3CC0EC76-92B1-4258-5666-B63DF0D0FB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7092" y="0"/>
            <a:ext cx="3157856" cy="1656120"/>
          </a:xfrm>
          <a:prstGeom prst="rect">
            <a:avLst/>
          </a:prstGeom>
        </p:spPr>
      </p:pic>
      <p:sp>
        <p:nvSpPr>
          <p:cNvPr id="16" name="TextBox 15">
            <a:extLst>
              <a:ext uri="{FF2B5EF4-FFF2-40B4-BE49-F238E27FC236}">
                <a16:creationId xmlns:a16="http://schemas.microsoft.com/office/drawing/2014/main" id="{7783FDA9-29BD-C436-5A97-8794ACB7A2E0}"/>
              </a:ext>
            </a:extLst>
          </p:cNvPr>
          <p:cNvSpPr txBox="1"/>
          <p:nvPr/>
        </p:nvSpPr>
        <p:spPr>
          <a:xfrm>
            <a:off x="1021496" y="4632431"/>
            <a:ext cx="10149007" cy="461665"/>
          </a:xfrm>
          <a:prstGeom prst="rect">
            <a:avLst/>
          </a:prstGeom>
          <a:noFill/>
        </p:spPr>
        <p:txBody>
          <a:bodyPr wrap="square" rtlCol="0">
            <a:spAutoFit/>
          </a:bodyPr>
          <a:lstStyle/>
          <a:p>
            <a:r>
              <a:rPr lang="en-US" altLang="zh-CN" sz="2400" dirty="0"/>
              <a:t>Yutong</a:t>
            </a:r>
            <a:r>
              <a:rPr lang="zh-CN" altLang="en-US" sz="2400" dirty="0"/>
              <a:t> </a:t>
            </a:r>
            <a:r>
              <a:rPr lang="en-US" altLang="zh-CN" sz="2400" dirty="0"/>
              <a:t>Song,</a:t>
            </a:r>
            <a:r>
              <a:rPr lang="zh-CN" altLang="en-US" sz="2400" dirty="0"/>
              <a:t> </a:t>
            </a:r>
            <a:r>
              <a:rPr lang="en-US" altLang="zh-CN" sz="2400" dirty="0"/>
              <a:t>Krishna</a:t>
            </a:r>
            <a:r>
              <a:rPr lang="zh-CN" altLang="en-US" sz="2400" dirty="0"/>
              <a:t> </a:t>
            </a:r>
            <a:r>
              <a:rPr lang="en-US" altLang="zh-CN" sz="2400" dirty="0"/>
              <a:t>Murthy</a:t>
            </a:r>
            <a:r>
              <a:rPr lang="zh-CN" altLang="en-US" sz="2400" dirty="0"/>
              <a:t> </a:t>
            </a:r>
            <a:r>
              <a:rPr lang="en-US" altLang="zh-CN" sz="2400" dirty="0" err="1"/>
              <a:t>Kattiyan</a:t>
            </a:r>
            <a:r>
              <a:rPr lang="zh-CN" altLang="en-US" sz="2400" dirty="0"/>
              <a:t> </a:t>
            </a:r>
            <a:r>
              <a:rPr lang="en-US" altLang="zh-CN" sz="2400" dirty="0" err="1"/>
              <a:t>Ramanoorthy</a:t>
            </a:r>
            <a:r>
              <a:rPr lang="en-US" altLang="zh-CN" sz="2400" dirty="0"/>
              <a:t>,</a:t>
            </a:r>
            <a:r>
              <a:rPr lang="zh-CN" altLang="en-US" sz="2400" dirty="0"/>
              <a:t> </a:t>
            </a:r>
            <a:r>
              <a:rPr lang="en-US" altLang="zh-CN" sz="2400" dirty="0"/>
              <a:t>Wei</a:t>
            </a:r>
            <a:r>
              <a:rPr lang="zh-CN" altLang="en-US" sz="2400" dirty="0"/>
              <a:t> </a:t>
            </a:r>
            <a:r>
              <a:rPr lang="en-US" altLang="zh-CN" sz="2400" dirty="0"/>
              <a:t>Wang,</a:t>
            </a:r>
            <a:r>
              <a:rPr lang="zh-CN" altLang="en-US" sz="2400" dirty="0"/>
              <a:t> </a:t>
            </a:r>
            <a:r>
              <a:rPr lang="en-US" altLang="zh-CN" sz="2400" dirty="0"/>
              <a:t>Kazem</a:t>
            </a:r>
            <a:r>
              <a:rPr lang="zh-CN" altLang="en-US" sz="2400" dirty="0"/>
              <a:t> </a:t>
            </a:r>
            <a:r>
              <a:rPr lang="en-US" altLang="zh-CN" sz="2400" dirty="0" err="1"/>
              <a:t>Sohraby</a:t>
            </a:r>
            <a:endParaRPr lang="en-CN" sz="2400" dirty="0"/>
          </a:p>
        </p:txBody>
      </p:sp>
      <p:sp>
        <p:nvSpPr>
          <p:cNvPr id="17" name="TextBox 16">
            <a:extLst>
              <a:ext uri="{FF2B5EF4-FFF2-40B4-BE49-F238E27FC236}">
                <a16:creationId xmlns:a16="http://schemas.microsoft.com/office/drawing/2014/main" id="{D91F4424-C68D-E4BF-7BAA-8073E529F24E}"/>
              </a:ext>
            </a:extLst>
          </p:cNvPr>
          <p:cNvSpPr txBox="1"/>
          <p:nvPr/>
        </p:nvSpPr>
        <p:spPr>
          <a:xfrm>
            <a:off x="2580762" y="5205010"/>
            <a:ext cx="7108371" cy="830997"/>
          </a:xfrm>
          <a:prstGeom prst="rect">
            <a:avLst/>
          </a:prstGeom>
          <a:noFill/>
        </p:spPr>
        <p:txBody>
          <a:bodyPr wrap="square" rtlCol="0">
            <a:spAutoFit/>
          </a:bodyPr>
          <a:lstStyle/>
          <a:p>
            <a:pPr algn="ctr"/>
            <a:r>
              <a:rPr lang="en-US" altLang="zh-CN" sz="2400" dirty="0"/>
              <a:t>San</a:t>
            </a:r>
            <a:r>
              <a:rPr lang="zh-CN" altLang="en-US" sz="2400" dirty="0"/>
              <a:t> </a:t>
            </a:r>
            <a:r>
              <a:rPr lang="en-US" altLang="zh-CN" sz="2400" dirty="0"/>
              <a:t>Diego</a:t>
            </a:r>
            <a:r>
              <a:rPr lang="zh-CN" altLang="en-US" sz="2400" dirty="0"/>
              <a:t> </a:t>
            </a:r>
            <a:r>
              <a:rPr lang="en-US" altLang="zh-CN" sz="2400" dirty="0"/>
              <a:t>State</a:t>
            </a:r>
            <a:r>
              <a:rPr lang="zh-CN" altLang="en-US" sz="2400" dirty="0"/>
              <a:t> </a:t>
            </a:r>
            <a:r>
              <a:rPr lang="en-US" altLang="zh-CN" sz="2400" dirty="0"/>
              <a:t>University</a:t>
            </a:r>
          </a:p>
          <a:p>
            <a:pPr algn="ctr"/>
            <a:r>
              <a:rPr lang="en-US" altLang="zh-CN" sz="2400" dirty="0"/>
              <a:t>Utah</a:t>
            </a:r>
            <a:r>
              <a:rPr lang="zh-CN" altLang="en-US" sz="2400" dirty="0"/>
              <a:t> </a:t>
            </a:r>
            <a:r>
              <a:rPr lang="en-US" altLang="zh-CN" sz="2400" dirty="0"/>
              <a:t>Valley</a:t>
            </a:r>
            <a:r>
              <a:rPr lang="zh-CN" altLang="en-US" sz="2400" dirty="0"/>
              <a:t> </a:t>
            </a:r>
            <a:r>
              <a:rPr lang="en-US" altLang="zh-CN" sz="2400" dirty="0"/>
              <a:t>University</a:t>
            </a:r>
            <a:endParaRPr lang="en-CN" sz="2400" dirty="0"/>
          </a:p>
        </p:txBody>
      </p:sp>
    </p:spTree>
    <p:extLst>
      <p:ext uri="{BB962C8B-B14F-4D97-AF65-F5344CB8AC3E}">
        <p14:creationId xmlns:p14="http://schemas.microsoft.com/office/powerpoint/2010/main" val="350282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250" fill="hold"/>
                                        <p:tgtEl>
                                          <p:spTgt spid="19"/>
                                        </p:tgtEl>
                                        <p:attrNameLst>
                                          <p:attrName>ppt_x</p:attrName>
                                        </p:attrNameLst>
                                      </p:cBhvr>
                                      <p:tavLst>
                                        <p:tav tm="0">
                                          <p:val>
                                            <p:strVal val="0-#ppt_w/2"/>
                                          </p:val>
                                        </p:tav>
                                        <p:tav tm="100000">
                                          <p:val>
                                            <p:strVal val="#ppt_x"/>
                                          </p:val>
                                        </p:tav>
                                      </p:tavLst>
                                    </p:anim>
                                    <p:anim calcmode="lin" valueType="num">
                                      <p:cBhvr additive="base">
                                        <p:cTn id="13" dur="250" fill="hold"/>
                                        <p:tgtEl>
                                          <p:spTgt spid="19"/>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15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250" fill="hold"/>
                                        <p:tgtEl>
                                          <p:spTgt spid="22"/>
                                        </p:tgtEl>
                                        <p:attrNameLst>
                                          <p:attrName>ppt_x</p:attrName>
                                        </p:attrNameLst>
                                      </p:cBhvr>
                                      <p:tavLst>
                                        <p:tav tm="0">
                                          <p:val>
                                            <p:strVal val="1+#ppt_w/2"/>
                                          </p:val>
                                        </p:tav>
                                        <p:tav tm="100000">
                                          <p:val>
                                            <p:strVal val="#ppt_x"/>
                                          </p:val>
                                        </p:tav>
                                      </p:tavLst>
                                    </p:anim>
                                    <p:anim calcmode="lin" valueType="num">
                                      <p:cBhvr additive="base">
                                        <p:cTn id="17" dur="250" fill="hold"/>
                                        <p:tgtEl>
                                          <p:spTgt spid="22"/>
                                        </p:tgtEl>
                                        <p:attrNameLst>
                                          <p:attrName>ppt_y</p:attrName>
                                        </p:attrNameLst>
                                      </p:cBhvr>
                                      <p:tavLst>
                                        <p:tav tm="0">
                                          <p:val>
                                            <p:strVal val="#ppt_y"/>
                                          </p:val>
                                        </p:tav>
                                        <p:tav tm="100000">
                                          <p:val>
                                            <p:strVal val="#ppt_y"/>
                                          </p:val>
                                        </p:tav>
                                      </p:tavLst>
                                    </p:anim>
                                  </p:childTnLst>
                                </p:cTn>
                              </p:par>
                            </p:childTnLst>
                          </p:cTn>
                        </p:par>
                        <p:par>
                          <p:cTn id="18" fill="hold">
                            <p:stCondLst>
                              <p:cond delay="650"/>
                            </p:stCondLst>
                            <p:childTnLst>
                              <p:par>
                                <p:cTn id="19" presetID="2" presetClass="entr" presetSubtype="9"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0-#ppt_h/2"/>
                                          </p:val>
                                        </p:tav>
                                        <p:tav tm="100000">
                                          <p:val>
                                            <p:strVal val="#ppt_y"/>
                                          </p:val>
                                        </p:tav>
                                      </p:tavLst>
                                    </p:anim>
                                  </p:childTnLst>
                                </p:cTn>
                              </p:par>
                            </p:childTnLst>
                          </p:cTn>
                        </p:par>
                        <p:par>
                          <p:cTn id="23" fill="hold">
                            <p:stCondLst>
                              <p:cond delay="1150"/>
                            </p:stCondLst>
                            <p:childTnLst>
                              <p:par>
                                <p:cTn id="24" presetID="2" presetClass="entr" presetSubtype="8"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50" fill="hold"/>
                                        <p:tgtEl>
                                          <p:spTgt spid="26"/>
                                        </p:tgtEl>
                                        <p:attrNameLst>
                                          <p:attrName>ppt_x</p:attrName>
                                        </p:attrNameLst>
                                      </p:cBhvr>
                                      <p:tavLst>
                                        <p:tav tm="0">
                                          <p:val>
                                            <p:strVal val="0-#ppt_w/2"/>
                                          </p:val>
                                        </p:tav>
                                        <p:tav tm="100000">
                                          <p:val>
                                            <p:strVal val="#ppt_x"/>
                                          </p:val>
                                        </p:tav>
                                      </p:tavLst>
                                    </p:anim>
                                    <p:anim calcmode="lin" valueType="num">
                                      <p:cBhvr additive="base">
                                        <p:cTn id="27" dur="250" fill="hold"/>
                                        <p:tgtEl>
                                          <p:spTgt spid="26"/>
                                        </p:tgtEl>
                                        <p:attrNameLst>
                                          <p:attrName>ppt_y</p:attrName>
                                        </p:attrNameLst>
                                      </p:cBhvr>
                                      <p:tavLst>
                                        <p:tav tm="0">
                                          <p:val>
                                            <p:strVal val="#ppt_y"/>
                                          </p:val>
                                        </p:tav>
                                        <p:tav tm="100000">
                                          <p:val>
                                            <p:strVal val="#ppt_y"/>
                                          </p:val>
                                        </p:tav>
                                      </p:tavLst>
                                    </p:anim>
                                  </p:childTnLst>
                                </p:cTn>
                              </p:par>
                            </p:childTnLst>
                          </p:cTn>
                        </p:par>
                        <p:par>
                          <p:cTn id="28" fill="hold">
                            <p:stCondLst>
                              <p:cond delay="1400"/>
                            </p:stCondLst>
                            <p:childTnLst>
                              <p:par>
                                <p:cTn id="29" presetID="2" presetClass="entr" presetSubtype="2"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250" fill="hold"/>
                                        <p:tgtEl>
                                          <p:spTgt spid="27"/>
                                        </p:tgtEl>
                                        <p:attrNameLst>
                                          <p:attrName>ppt_x</p:attrName>
                                        </p:attrNameLst>
                                      </p:cBhvr>
                                      <p:tavLst>
                                        <p:tav tm="0">
                                          <p:val>
                                            <p:strVal val="1+#ppt_w/2"/>
                                          </p:val>
                                        </p:tav>
                                        <p:tav tm="100000">
                                          <p:val>
                                            <p:strVal val="#ppt_x"/>
                                          </p:val>
                                        </p:tav>
                                      </p:tavLst>
                                    </p:anim>
                                    <p:anim calcmode="lin" valueType="num">
                                      <p:cBhvr additive="base">
                                        <p:cTn id="32" dur="2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2" grpId="0" animBg="1"/>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BC826E6-9FC4-71A3-0835-3DCF090919F1}"/>
              </a:ext>
            </a:extLst>
          </p:cNvPr>
          <p:cNvSpPr/>
          <p:nvPr/>
        </p:nvSpPr>
        <p:spPr>
          <a:xfrm>
            <a:off x="4523188" y="3116283"/>
            <a:ext cx="6440398" cy="14830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en-US" dirty="0"/>
          </a:p>
        </p:txBody>
      </p:sp>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5607" y="29391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1815048" y="-14205"/>
            <a:ext cx="1785256" cy="1131407"/>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20524" y="-14205"/>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311177"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55987" y="83753"/>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123131"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23698" y="85876"/>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8567" y="9734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3" name="object 2">
            <a:extLst>
              <a:ext uri="{FF2B5EF4-FFF2-40B4-BE49-F238E27FC236}">
                <a16:creationId xmlns:a16="http://schemas.microsoft.com/office/drawing/2014/main" id="{28F27AF2-9498-DA1A-EA1A-F04C7FDE4A50}"/>
              </a:ext>
            </a:extLst>
          </p:cNvPr>
          <p:cNvSpPr txBox="1">
            <a:spLocks/>
          </p:cNvSpPr>
          <p:nvPr/>
        </p:nvSpPr>
        <p:spPr>
          <a:xfrm>
            <a:off x="1080557" y="1193550"/>
            <a:ext cx="9694211" cy="553998"/>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3200" b="1" dirty="0">
                <a:solidFill>
                  <a:srgbClr val="C00000"/>
                </a:solidFill>
                <a:latin typeface="Libre Baskerville" panose="02000000000000000000" pitchFamily="2" charset="0"/>
              </a:rPr>
              <a:t>System</a:t>
            </a:r>
            <a:r>
              <a:rPr lang="zh-CN" altLang="en-US" sz="3200" b="1" dirty="0">
                <a:solidFill>
                  <a:srgbClr val="C00000"/>
                </a:solidFill>
                <a:latin typeface="Libre Baskerville" panose="02000000000000000000" pitchFamily="2" charset="0"/>
              </a:rPr>
              <a:t> </a:t>
            </a:r>
            <a:r>
              <a:rPr lang="en-US" altLang="zh-CN" sz="3200" b="1" dirty="0">
                <a:solidFill>
                  <a:srgbClr val="C00000"/>
                </a:solidFill>
                <a:latin typeface="Libre Baskerville" panose="02000000000000000000" pitchFamily="2" charset="0"/>
              </a:rPr>
              <a:t>model: End Users</a:t>
            </a:r>
            <a:endParaRPr lang="en-US" sz="3200" b="1" dirty="0">
              <a:solidFill>
                <a:srgbClr val="C00000"/>
              </a:solidFill>
              <a:latin typeface="Libre Baskerville" panose="02000000000000000000" pitchFamily="2" charset="0"/>
            </a:endParaRPr>
          </a:p>
        </p:txBody>
      </p:sp>
      <p:grpSp>
        <p:nvGrpSpPr>
          <p:cNvPr id="7" name="Group 6">
            <a:extLst>
              <a:ext uri="{FF2B5EF4-FFF2-40B4-BE49-F238E27FC236}">
                <a16:creationId xmlns:a16="http://schemas.microsoft.com/office/drawing/2014/main" id="{C3B66365-65BB-2558-D9A7-6AD559772D84}"/>
              </a:ext>
            </a:extLst>
          </p:cNvPr>
          <p:cNvGrpSpPr/>
          <p:nvPr/>
        </p:nvGrpSpPr>
        <p:grpSpPr>
          <a:xfrm>
            <a:off x="456374" y="2132525"/>
            <a:ext cx="3945708" cy="3900805"/>
            <a:chOff x="2878969" y="1339695"/>
            <a:chExt cx="5491329" cy="4931592"/>
          </a:xfrm>
        </p:grpSpPr>
        <p:grpSp>
          <p:nvGrpSpPr>
            <p:cNvPr id="8" name="组合 68">
              <a:extLst>
                <a:ext uri="{FF2B5EF4-FFF2-40B4-BE49-F238E27FC236}">
                  <a16:creationId xmlns:a16="http://schemas.microsoft.com/office/drawing/2014/main" id="{7B9C474D-777B-E134-EDD3-4E78F0AC0A4F}"/>
                </a:ext>
              </a:extLst>
            </p:cNvPr>
            <p:cNvGrpSpPr/>
            <p:nvPr/>
          </p:nvGrpSpPr>
          <p:grpSpPr>
            <a:xfrm>
              <a:off x="2878969" y="1339695"/>
              <a:ext cx="5491329" cy="4704765"/>
              <a:chOff x="2891754" y="1289453"/>
              <a:chExt cx="5491329" cy="4704765"/>
            </a:xfrm>
          </p:grpSpPr>
          <p:sp>
            <p:nvSpPr>
              <p:cNvPr id="18" name="文本框 1">
                <a:extLst>
                  <a:ext uri="{FF2B5EF4-FFF2-40B4-BE49-F238E27FC236}">
                    <a16:creationId xmlns:a16="http://schemas.microsoft.com/office/drawing/2014/main" id="{5976760B-23BF-C1E6-E57F-EDAACEE83306}"/>
                  </a:ext>
                </a:extLst>
              </p:cNvPr>
              <p:cNvSpPr txBox="1"/>
              <p:nvPr/>
            </p:nvSpPr>
            <p:spPr>
              <a:xfrm>
                <a:off x="4552175" y="1289453"/>
                <a:ext cx="3830908" cy="1406673"/>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The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second</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transmission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from</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BS</a:t>
                </a:r>
              </a:p>
              <a:p>
                <a:r>
                  <a:rPr kumimoji="1" lang="en-US" altLang="zh-CN" sz="1200" dirty="0">
                    <a:latin typeface="Times New Roman" panose="02020603050405020304" pitchFamily="18" charset="0"/>
                    <a:cs typeface="Times New Roman" panose="02020603050405020304" pitchFamily="18" charset="0"/>
                  </a:rPr>
                  <a:t>The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second</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transmission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from</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RNs</a:t>
                </a:r>
              </a:p>
              <a:p>
                <a:endParaRPr kumimoji="1" lang="zh-CN" altLang="en-US" dirty="0"/>
              </a:p>
            </p:txBody>
          </p:sp>
          <p:grpSp>
            <p:nvGrpSpPr>
              <p:cNvPr id="19" name="组合 4">
                <a:extLst>
                  <a:ext uri="{FF2B5EF4-FFF2-40B4-BE49-F238E27FC236}">
                    <a16:creationId xmlns:a16="http://schemas.microsoft.com/office/drawing/2014/main" id="{2D308D08-A9E5-F932-4D57-66BE54872BF2}"/>
                  </a:ext>
                </a:extLst>
              </p:cNvPr>
              <p:cNvGrpSpPr/>
              <p:nvPr/>
            </p:nvGrpSpPr>
            <p:grpSpPr>
              <a:xfrm>
                <a:off x="2891754" y="2086345"/>
                <a:ext cx="4456588" cy="3907873"/>
                <a:chOff x="1373087" y="200022"/>
                <a:chExt cx="5268639" cy="4663846"/>
              </a:xfrm>
            </p:grpSpPr>
            <p:sp>
              <p:nvSpPr>
                <p:cNvPr id="45" name="TextBox 6">
                  <a:extLst>
                    <a:ext uri="{FF2B5EF4-FFF2-40B4-BE49-F238E27FC236}">
                      <a16:creationId xmlns:a16="http://schemas.microsoft.com/office/drawing/2014/main" id="{7393BD5F-3DAC-021E-84B1-4A1826612063}"/>
                    </a:ext>
                  </a:extLst>
                </p:cNvPr>
                <p:cNvSpPr txBox="1"/>
                <p:nvPr/>
              </p:nvSpPr>
              <p:spPr>
                <a:xfrm>
                  <a:off x="1373087" y="3315661"/>
                  <a:ext cx="1571907" cy="40404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Base Station</a:t>
                  </a:r>
                </a:p>
              </p:txBody>
            </p:sp>
            <mc:AlternateContent xmlns:mc="http://schemas.openxmlformats.org/markup-compatibility/2006" xmlns:a14="http://schemas.microsoft.com/office/drawing/2010/main">
              <mc:Choice Requires="a14">
                <p:sp>
                  <p:nvSpPr>
                    <p:cNvPr id="46" name="Rectangle 11">
                      <a:extLst>
                        <a:ext uri="{FF2B5EF4-FFF2-40B4-BE49-F238E27FC236}">
                          <a16:creationId xmlns:a16="http://schemas.microsoft.com/office/drawing/2014/main" id="{852F2117-2C33-F66E-366C-370BEE90BDB3}"/>
                        </a:ext>
                      </a:extLst>
                    </p:cNvPr>
                    <p:cNvSpPr/>
                    <p:nvPr/>
                  </p:nvSpPr>
                  <p:spPr>
                    <a:xfrm>
                      <a:off x="5959096" y="200022"/>
                      <a:ext cx="682630" cy="362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𝑁</m:t>
                                </m:r>
                              </m:sub>
                            </m:sSub>
                          </m:oMath>
                        </m:oMathPara>
                      </a14:m>
                      <a:endParaRPr lang="en-US" dirty="0"/>
                    </a:p>
                  </p:txBody>
                </p:sp>
              </mc:Choice>
              <mc:Fallback xmlns="">
                <p:sp>
                  <p:nvSpPr>
                    <p:cNvPr id="46" name="Rectangle 11">
                      <a:extLst>
                        <a:ext uri="{FF2B5EF4-FFF2-40B4-BE49-F238E27FC236}">
                          <a16:creationId xmlns:a16="http://schemas.microsoft.com/office/drawing/2014/main" id="{852F2117-2C33-F66E-366C-370BEE90BDB3}"/>
                        </a:ext>
                      </a:extLst>
                    </p:cNvPr>
                    <p:cNvSpPr>
                      <a:spLocks noRot="1" noChangeAspect="1" noMove="1" noResize="1" noEditPoints="1" noAdjustHandles="1" noChangeArrowheads="1" noChangeShapeType="1" noTextEdit="1"/>
                    </p:cNvSpPr>
                    <p:nvPr/>
                  </p:nvSpPr>
                  <p:spPr>
                    <a:xfrm>
                      <a:off x="5959096" y="200022"/>
                      <a:ext cx="682630" cy="362036"/>
                    </a:xfrm>
                    <a:prstGeom prst="rect">
                      <a:avLst/>
                    </a:prstGeom>
                    <a:blipFill>
                      <a:blip r:embed="rId5"/>
                      <a:stretch>
                        <a:fillRect r="-36364" b="-50000"/>
                      </a:stretch>
                    </a:blipFill>
                  </p:spPr>
                  <p:txBody>
                    <a:bodyPr/>
                    <a:lstStyle/>
                    <a:p>
                      <a:r>
                        <a:rPr lang="en-CN">
                          <a:noFill/>
                        </a:rPr>
                        <a:t> </a:t>
                      </a:r>
                    </a:p>
                  </p:txBody>
                </p:sp>
              </mc:Fallback>
            </mc:AlternateContent>
            <p:sp>
              <p:nvSpPr>
                <p:cNvPr id="47" name="Rectangle 23">
                  <a:extLst>
                    <a:ext uri="{FF2B5EF4-FFF2-40B4-BE49-F238E27FC236}">
                      <a16:creationId xmlns:a16="http://schemas.microsoft.com/office/drawing/2014/main" id="{B5EF2970-04C2-3842-594E-673C22B47EC4}"/>
                    </a:ext>
                  </a:extLst>
                </p:cNvPr>
                <p:cNvSpPr/>
                <p:nvPr/>
              </p:nvSpPr>
              <p:spPr>
                <a:xfrm>
                  <a:off x="2486799" y="4501832"/>
                  <a:ext cx="186026" cy="362036"/>
                </a:xfrm>
                <a:prstGeom prst="rect">
                  <a:avLst/>
                </a:prstGeom>
              </p:spPr>
              <p:txBody>
                <a:bodyPr wrap="none">
                  <a:spAutoFit/>
                </a:bodyPr>
                <a:lstStyle/>
                <a:p>
                  <a:endParaRPr lang="en-US" dirty="0"/>
                </a:p>
              </p:txBody>
            </p:sp>
          </p:grpSp>
          <p:grpSp>
            <p:nvGrpSpPr>
              <p:cNvPr id="20" name="组合 36">
                <a:extLst>
                  <a:ext uri="{FF2B5EF4-FFF2-40B4-BE49-F238E27FC236}">
                    <a16:creationId xmlns:a16="http://schemas.microsoft.com/office/drawing/2014/main" id="{86ECABEA-1095-BCD3-EA1A-F8BF3375D3E1}"/>
                  </a:ext>
                </a:extLst>
              </p:cNvPr>
              <p:cNvGrpSpPr/>
              <p:nvPr/>
            </p:nvGrpSpPr>
            <p:grpSpPr>
              <a:xfrm>
                <a:off x="4084593" y="2924784"/>
                <a:ext cx="3636125" cy="2832204"/>
                <a:chOff x="4148093" y="3343392"/>
                <a:chExt cx="3636125" cy="2831525"/>
              </a:xfrm>
            </p:grpSpPr>
            <mc:AlternateContent xmlns:mc="http://schemas.openxmlformats.org/markup-compatibility/2006" xmlns:a14="http://schemas.microsoft.com/office/drawing/2010/main">
              <mc:Choice Requires="a14">
                <p:sp>
                  <p:nvSpPr>
                    <p:cNvPr id="27" name="Rectangle 11">
                      <a:extLst>
                        <a:ext uri="{FF2B5EF4-FFF2-40B4-BE49-F238E27FC236}">
                          <a16:creationId xmlns:a16="http://schemas.microsoft.com/office/drawing/2014/main" id="{1F2BD0AD-4F95-0508-D0F7-97D5918063EF}"/>
                        </a:ext>
                      </a:extLst>
                    </p:cNvPr>
                    <p:cNvSpPr/>
                    <p:nvPr/>
                  </p:nvSpPr>
                  <p:spPr>
                    <a:xfrm>
                      <a:off x="6887553" y="5871637"/>
                      <a:ext cx="544974" cy="303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1</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Rectangle 11">
                      <a:extLst>
                        <a:ext uri="{FF2B5EF4-FFF2-40B4-BE49-F238E27FC236}">
                          <a16:creationId xmlns:a16="http://schemas.microsoft.com/office/drawing/2014/main" id="{747D5685-31D2-804A-8CBD-498A91C0D8FB}"/>
                        </a:ext>
                      </a:extLst>
                    </p:cNvPr>
                    <p:cNvSpPr>
                      <a:spLocks noRot="1" noChangeAspect="1" noMove="1" noResize="1" noEditPoints="1" noAdjustHandles="1" noChangeArrowheads="1" noChangeShapeType="1" noTextEdit="1"/>
                    </p:cNvSpPr>
                    <p:nvPr/>
                  </p:nvSpPr>
                  <p:spPr>
                    <a:xfrm>
                      <a:off x="6887553" y="5871637"/>
                      <a:ext cx="544974" cy="303280"/>
                    </a:xfrm>
                    <a:prstGeom prst="rect">
                      <a:avLst/>
                    </a:prstGeom>
                    <a:blipFill>
                      <a:blip r:embed="rId6"/>
                      <a:stretch>
                        <a:fillRect b="-1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Rectangle 11">
                      <a:extLst>
                        <a:ext uri="{FF2B5EF4-FFF2-40B4-BE49-F238E27FC236}">
                          <a16:creationId xmlns:a16="http://schemas.microsoft.com/office/drawing/2014/main" id="{1363B4AF-22B5-C758-A148-E76F807276F4}"/>
                        </a:ext>
                      </a:extLst>
                    </p:cNvPr>
                    <p:cNvSpPr/>
                    <p:nvPr/>
                  </p:nvSpPr>
                  <p:spPr>
                    <a:xfrm>
                      <a:off x="6871701" y="4488546"/>
                      <a:ext cx="546973" cy="3032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2</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0" name="Rectangle 11">
                      <a:extLst>
                        <a:ext uri="{FF2B5EF4-FFF2-40B4-BE49-F238E27FC236}">
                          <a16:creationId xmlns:a16="http://schemas.microsoft.com/office/drawing/2014/main" id="{B6B063B2-55FD-4CD3-CF77-5B06806A09E3}"/>
                        </a:ext>
                      </a:extLst>
                    </p:cNvPr>
                    <p:cNvSpPr>
                      <a:spLocks noRot="1" noChangeAspect="1" noMove="1" noResize="1" noEditPoints="1" noAdjustHandles="1" noChangeArrowheads="1" noChangeShapeType="1" noTextEdit="1"/>
                    </p:cNvSpPr>
                    <p:nvPr/>
                  </p:nvSpPr>
                  <p:spPr>
                    <a:xfrm>
                      <a:off x="6871701" y="4488546"/>
                      <a:ext cx="546973" cy="303280"/>
                    </a:xfrm>
                    <a:prstGeom prst="rect">
                      <a:avLst/>
                    </a:prstGeom>
                    <a:blipFill>
                      <a:blip r:embed="rId7"/>
                      <a:stretch>
                        <a:fillRect b="-1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Rectangle 11">
                      <a:extLst>
                        <a:ext uri="{FF2B5EF4-FFF2-40B4-BE49-F238E27FC236}">
                          <a16:creationId xmlns:a16="http://schemas.microsoft.com/office/drawing/2014/main" id="{DB77955C-D524-03B2-8938-6106F5821D3F}"/>
                        </a:ext>
                      </a:extLst>
                    </p:cNvPr>
                    <p:cNvSpPr/>
                    <p:nvPr/>
                  </p:nvSpPr>
                  <p:spPr>
                    <a:xfrm>
                      <a:off x="4196621" y="5751475"/>
                      <a:ext cx="550108" cy="303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𝑅𝑁</m:t>
                                </m:r>
                              </m:e>
                              <m:sub>
                                <m:r>
                                  <a:rPr lang="en-US" altLang="zh-CN" b="0" i="1" smtClean="0">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21" name="Rectangle 11">
                      <a:extLst>
                        <a:ext uri="{FF2B5EF4-FFF2-40B4-BE49-F238E27FC236}">
                          <a16:creationId xmlns:a16="http://schemas.microsoft.com/office/drawing/2014/main" id="{99F44113-56A3-71FA-5F2A-831BC5CAAD44}"/>
                        </a:ext>
                      </a:extLst>
                    </p:cNvPr>
                    <p:cNvSpPr>
                      <a:spLocks noRot="1" noChangeAspect="1" noMove="1" noResize="1" noEditPoints="1" noAdjustHandles="1" noChangeArrowheads="1" noChangeShapeType="1" noTextEdit="1"/>
                    </p:cNvSpPr>
                    <p:nvPr/>
                  </p:nvSpPr>
                  <p:spPr>
                    <a:xfrm>
                      <a:off x="4196621" y="5751475"/>
                      <a:ext cx="550108" cy="303280"/>
                    </a:xfrm>
                    <a:prstGeom prst="rect">
                      <a:avLst/>
                    </a:prstGeom>
                    <a:blipFill>
                      <a:blip r:embed="rId8"/>
                      <a:stretch>
                        <a:fillRect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Rectangle 11">
                      <a:extLst>
                        <a:ext uri="{FF2B5EF4-FFF2-40B4-BE49-F238E27FC236}">
                          <a16:creationId xmlns:a16="http://schemas.microsoft.com/office/drawing/2014/main" id="{B308D7B4-8507-DAA2-2861-B7AF9E33BB3E}"/>
                        </a:ext>
                      </a:extLst>
                    </p:cNvPr>
                    <p:cNvSpPr/>
                    <p:nvPr/>
                  </p:nvSpPr>
                  <p:spPr>
                    <a:xfrm>
                      <a:off x="4921262" y="4942167"/>
                      <a:ext cx="554641" cy="303280"/>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𝑅𝑁</m:t>
                              </m:r>
                            </m:e>
                            <m:sub>
                              <m:r>
                                <a:rPr lang="en-US" altLang="zh-CN" b="0" i="1" smtClean="0">
                                  <a:latin typeface="Cambria Math" panose="02040503050406030204" pitchFamily="18" charset="0"/>
                                  <a:cs typeface="Times New Roman" panose="02020603050405020304" pitchFamily="18" charset="0"/>
                                </a:rPr>
                                <m:t>2</m:t>
                              </m:r>
                            </m:sub>
                          </m:sSub>
                        </m:oMath>
                      </a14:m>
                      <a:r>
                        <a:rPr lang="zh-CN" altLang="en-US" dirty="0"/>
                        <a:t> </a:t>
                      </a:r>
                      <a:endParaRPr lang="en-US" dirty="0"/>
                    </a:p>
                  </p:txBody>
                </p:sp>
              </mc:Choice>
              <mc:Fallback xmlns="">
                <p:sp>
                  <p:nvSpPr>
                    <p:cNvPr id="25" name="Rectangle 11">
                      <a:extLst>
                        <a:ext uri="{FF2B5EF4-FFF2-40B4-BE49-F238E27FC236}">
                          <a16:creationId xmlns:a16="http://schemas.microsoft.com/office/drawing/2014/main" id="{4DC70ED8-0F8D-2AE8-7A8A-6E529F8A760B}"/>
                        </a:ext>
                      </a:extLst>
                    </p:cNvPr>
                    <p:cNvSpPr>
                      <a:spLocks noRot="1" noChangeAspect="1" noMove="1" noResize="1" noEditPoints="1" noAdjustHandles="1" noChangeArrowheads="1" noChangeShapeType="1" noTextEdit="1"/>
                    </p:cNvSpPr>
                    <p:nvPr/>
                  </p:nvSpPr>
                  <p:spPr>
                    <a:xfrm>
                      <a:off x="4921262" y="4942167"/>
                      <a:ext cx="554641" cy="303280"/>
                    </a:xfrm>
                    <a:prstGeom prst="rect">
                      <a:avLst/>
                    </a:prstGeom>
                    <a:blipFill>
                      <a:blip r:embed="rId9"/>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Rectangle 11">
                      <a:extLst>
                        <a:ext uri="{FF2B5EF4-FFF2-40B4-BE49-F238E27FC236}">
                          <a16:creationId xmlns:a16="http://schemas.microsoft.com/office/drawing/2014/main" id="{0FF50254-883F-3756-7236-F80C6D3EAC1D}"/>
                        </a:ext>
                      </a:extLst>
                    </p:cNvPr>
                    <p:cNvSpPr/>
                    <p:nvPr/>
                  </p:nvSpPr>
                  <p:spPr>
                    <a:xfrm>
                      <a:off x="4148093" y="3343392"/>
                      <a:ext cx="562943" cy="303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𝑅𝑁</m:t>
                                </m:r>
                              </m:e>
                              <m:sub>
                                <m:r>
                                  <a:rPr lang="en-US" altLang="zh-CN" b="0" i="1" smtClean="0">
                                    <a:latin typeface="Cambria Math" panose="02040503050406030204" pitchFamily="18" charset="0"/>
                                    <a:cs typeface="Times New Roman" panose="02020603050405020304" pitchFamily="18" charset="0"/>
                                  </a:rPr>
                                  <m:t>𝑘</m:t>
                                </m:r>
                              </m:sub>
                            </m:sSub>
                          </m:oMath>
                        </m:oMathPara>
                      </a14:m>
                      <a:endParaRPr lang="en-US" dirty="0"/>
                    </a:p>
                  </p:txBody>
                </p:sp>
              </mc:Choice>
              <mc:Fallback xmlns="">
                <p:sp>
                  <p:nvSpPr>
                    <p:cNvPr id="28" name="Rectangle 11">
                      <a:extLst>
                        <a:ext uri="{FF2B5EF4-FFF2-40B4-BE49-F238E27FC236}">
                          <a16:creationId xmlns:a16="http://schemas.microsoft.com/office/drawing/2014/main" id="{EF03C90F-A21C-3F37-AC57-55A20D8A84D5}"/>
                        </a:ext>
                      </a:extLst>
                    </p:cNvPr>
                    <p:cNvSpPr>
                      <a:spLocks noRot="1" noChangeAspect="1" noMove="1" noResize="1" noEditPoints="1" noAdjustHandles="1" noChangeArrowheads="1" noChangeShapeType="1" noTextEdit="1"/>
                    </p:cNvSpPr>
                    <p:nvPr/>
                  </p:nvSpPr>
                  <p:spPr>
                    <a:xfrm>
                      <a:off x="4148093" y="3343392"/>
                      <a:ext cx="562943" cy="303280"/>
                    </a:xfrm>
                    <a:prstGeom prst="rect">
                      <a:avLst/>
                    </a:prstGeom>
                    <a:blipFill>
                      <a:blip r:embed="rId10"/>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Rectangle 11">
                      <a:extLst>
                        <a:ext uri="{FF2B5EF4-FFF2-40B4-BE49-F238E27FC236}">
                          <a16:creationId xmlns:a16="http://schemas.microsoft.com/office/drawing/2014/main" id="{8FC3A085-E323-0A82-C76B-DD62F6EB5544}"/>
                        </a:ext>
                      </a:extLst>
                    </p:cNvPr>
                    <p:cNvSpPr/>
                    <p:nvPr/>
                  </p:nvSpPr>
                  <p:spPr>
                    <a:xfrm>
                      <a:off x="6780579" y="3720883"/>
                      <a:ext cx="601190" cy="3692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𝑖</m:t>
                                </m:r>
                              </m:sub>
                            </m:sSub>
                          </m:oMath>
                        </m:oMathPara>
                      </a14:m>
                      <a:endParaRPr lang="en-US" i="1" dirty="0">
                        <a:latin typeface="Cambria Math" panose="02040503050406030204" pitchFamily="18" charset="0"/>
                        <a:cs typeface="Times New Roman" panose="02020603050405020304" pitchFamily="18" charset="0"/>
                      </a:endParaRPr>
                    </a:p>
                  </p:txBody>
                </p:sp>
              </mc:Choice>
              <mc:Fallback xmlns="">
                <p:sp>
                  <p:nvSpPr>
                    <p:cNvPr id="29" name="Rectangle 11">
                      <a:extLst>
                        <a:ext uri="{FF2B5EF4-FFF2-40B4-BE49-F238E27FC236}">
                          <a16:creationId xmlns:a16="http://schemas.microsoft.com/office/drawing/2014/main" id="{53EF4292-EF26-5F8A-E41D-C0DBC3A431F6}"/>
                        </a:ext>
                      </a:extLst>
                    </p:cNvPr>
                    <p:cNvSpPr>
                      <a:spLocks noRot="1" noChangeAspect="1" noMove="1" noResize="1" noEditPoints="1" noAdjustHandles="1" noChangeArrowheads="1" noChangeShapeType="1" noTextEdit="1"/>
                    </p:cNvSpPr>
                    <p:nvPr/>
                  </p:nvSpPr>
                  <p:spPr>
                    <a:xfrm>
                      <a:off x="6780579" y="3720883"/>
                      <a:ext cx="601190" cy="369243"/>
                    </a:xfrm>
                    <a:prstGeom prst="rect">
                      <a:avLst/>
                    </a:prstGeom>
                    <a:blipFill>
                      <a:blip r:embed="rId11"/>
                      <a:stretch>
                        <a:fillRect/>
                      </a:stretch>
                    </a:blipFill>
                  </p:spPr>
                  <p:txBody>
                    <a:bodyPr/>
                    <a:lstStyle/>
                    <a:p>
                      <a:r>
                        <a:rPr lang="en-CN">
                          <a:noFill/>
                        </a:rPr>
                        <a:t> </a:t>
                      </a:r>
                    </a:p>
                  </p:txBody>
                </p:sp>
              </mc:Fallback>
            </mc:AlternateContent>
            <p:sp>
              <p:nvSpPr>
                <p:cNvPr id="44" name="文本框 29">
                  <a:extLst>
                    <a:ext uri="{FF2B5EF4-FFF2-40B4-BE49-F238E27FC236}">
                      <a16:creationId xmlns:a16="http://schemas.microsoft.com/office/drawing/2014/main" id="{75ECD2A9-6A63-0C99-FAFC-CE720CB8C45C}"/>
                    </a:ext>
                  </a:extLst>
                </p:cNvPr>
                <p:cNvSpPr txBox="1"/>
                <p:nvPr/>
              </p:nvSpPr>
              <p:spPr>
                <a:xfrm rot="5400000">
                  <a:off x="7093510" y="3838221"/>
                  <a:ext cx="395519" cy="985896"/>
                </a:xfrm>
                <a:prstGeom prst="rect">
                  <a:avLst/>
                </a:prstGeom>
                <a:noFill/>
              </p:spPr>
              <p:txBody>
                <a:bodyPr wrap="square" rtlCol="0">
                  <a:spAutoFit/>
                </a:bodyPr>
                <a:lstStyle/>
                <a:p>
                  <a:r>
                    <a:rPr kumimoji="1" lang="en-US" altLang="zh-CN" sz="2400" b="1" dirty="0"/>
                    <a:t>.</a:t>
                  </a:r>
                </a:p>
                <a:p>
                  <a:r>
                    <a:rPr kumimoji="1" lang="en-US" altLang="zh-CN" sz="2400" b="1" dirty="0"/>
                    <a:t>.</a:t>
                  </a:r>
                </a:p>
                <a:p>
                  <a:r>
                    <a:rPr kumimoji="1" lang="en-US" altLang="zh-CN" sz="2400" b="1" dirty="0"/>
                    <a:t>.</a:t>
                  </a:r>
                  <a:endParaRPr kumimoji="1" lang="zh-CN" altLang="en-US" b="1" dirty="0"/>
                </a:p>
              </p:txBody>
            </p:sp>
          </p:grpSp>
          <p:grpSp>
            <p:nvGrpSpPr>
              <p:cNvPr id="21" name="组合 64">
                <a:extLst>
                  <a:ext uri="{FF2B5EF4-FFF2-40B4-BE49-F238E27FC236}">
                    <a16:creationId xmlns:a16="http://schemas.microsoft.com/office/drawing/2014/main" id="{96BA1111-721A-2F50-A57E-A59D9806F397}"/>
                  </a:ext>
                </a:extLst>
              </p:cNvPr>
              <p:cNvGrpSpPr/>
              <p:nvPr/>
            </p:nvGrpSpPr>
            <p:grpSpPr>
              <a:xfrm>
                <a:off x="4607477" y="2468171"/>
                <a:ext cx="2817133" cy="3075236"/>
                <a:chOff x="4785277" y="2480871"/>
                <a:chExt cx="2817133" cy="3075236"/>
              </a:xfrm>
            </p:grpSpPr>
            <p:pic>
              <p:nvPicPr>
                <p:cNvPr id="22" name="Picture 10">
                  <a:extLst>
                    <a:ext uri="{FF2B5EF4-FFF2-40B4-BE49-F238E27FC236}">
                      <a16:creationId xmlns:a16="http://schemas.microsoft.com/office/drawing/2014/main" id="{8E72F02F-5A22-BAFC-15D7-CCDD7611A422}"/>
                    </a:ext>
                  </a:extLst>
                </p:cNvPr>
                <p:cNvPicPr>
                  <a:picLocks noChangeAspect="1"/>
                </p:cNvPicPr>
                <p:nvPr/>
              </p:nvPicPr>
              <p:blipFill>
                <a:blip r:embed="rId12"/>
                <a:stretch>
                  <a:fillRect/>
                </a:stretch>
              </p:blipFill>
              <p:spPr>
                <a:xfrm>
                  <a:off x="6823569" y="4422107"/>
                  <a:ext cx="735660" cy="849600"/>
                </a:xfrm>
                <a:prstGeom prst="rect">
                  <a:avLst/>
                </a:prstGeom>
              </p:spPr>
            </p:pic>
            <p:pic>
              <p:nvPicPr>
                <p:cNvPr id="23" name="Picture 31">
                  <a:extLst>
                    <a:ext uri="{FF2B5EF4-FFF2-40B4-BE49-F238E27FC236}">
                      <a16:creationId xmlns:a16="http://schemas.microsoft.com/office/drawing/2014/main" id="{D8DB27D3-C1A8-9503-0F81-3D24AE170708}"/>
                    </a:ext>
                  </a:extLst>
                </p:cNvPr>
                <p:cNvPicPr>
                  <a:picLocks noChangeAspect="1"/>
                </p:cNvPicPr>
                <p:nvPr/>
              </p:nvPicPr>
              <p:blipFill>
                <a:blip r:embed="rId13"/>
                <a:stretch>
                  <a:fillRect/>
                </a:stretch>
              </p:blipFill>
              <p:spPr>
                <a:xfrm>
                  <a:off x="6645428" y="2480871"/>
                  <a:ext cx="956982" cy="956982"/>
                </a:xfrm>
                <a:prstGeom prst="rect">
                  <a:avLst/>
                </a:prstGeom>
              </p:spPr>
            </p:pic>
            <p:pic>
              <p:nvPicPr>
                <p:cNvPr id="24" name="Picture 5" descr="Related image">
                  <a:extLst>
                    <a:ext uri="{FF2B5EF4-FFF2-40B4-BE49-F238E27FC236}">
                      <a16:creationId xmlns:a16="http://schemas.microsoft.com/office/drawing/2014/main" id="{24803553-4832-91DB-A084-36E5A7E4C3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0343800">
                  <a:off x="4921828" y="2838364"/>
                  <a:ext cx="378348" cy="5629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5" descr="Related image">
                  <a:extLst>
                    <a:ext uri="{FF2B5EF4-FFF2-40B4-BE49-F238E27FC236}">
                      <a16:creationId xmlns:a16="http://schemas.microsoft.com/office/drawing/2014/main" id="{A741CE9E-988F-9898-DE0B-E69471E5C01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0343800">
                  <a:off x="5202688" y="3855381"/>
                  <a:ext cx="378348" cy="56291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Related image">
                  <a:extLst>
                    <a:ext uri="{FF2B5EF4-FFF2-40B4-BE49-F238E27FC236}">
                      <a16:creationId xmlns:a16="http://schemas.microsoft.com/office/drawing/2014/main" id="{C799871C-7BD4-D721-24F3-5C7FC41EAAE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0343800">
                  <a:off x="4785277" y="4987307"/>
                  <a:ext cx="382304" cy="5688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Right Arrow 8">
              <a:extLst>
                <a:ext uri="{FF2B5EF4-FFF2-40B4-BE49-F238E27FC236}">
                  <a16:creationId xmlns:a16="http://schemas.microsoft.com/office/drawing/2014/main" id="{CDB2BBA7-12D9-18D7-7DDB-EBD42B172EF6}"/>
                </a:ext>
              </a:extLst>
            </p:cNvPr>
            <p:cNvSpPr/>
            <p:nvPr/>
          </p:nvSpPr>
          <p:spPr>
            <a:xfrm rot="19375218">
              <a:off x="5191218" y="2578668"/>
              <a:ext cx="764494" cy="18681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ight Arrow 9">
              <a:extLst>
                <a:ext uri="{FF2B5EF4-FFF2-40B4-BE49-F238E27FC236}">
                  <a16:creationId xmlns:a16="http://schemas.microsoft.com/office/drawing/2014/main" id="{93F9FF64-8C7E-7BB7-00CC-F81F35FA334D}"/>
                </a:ext>
              </a:extLst>
            </p:cNvPr>
            <p:cNvSpPr/>
            <p:nvPr/>
          </p:nvSpPr>
          <p:spPr>
            <a:xfrm rot="698626">
              <a:off x="5463799" y="4457445"/>
              <a:ext cx="1134940" cy="214726"/>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ight Arrow 10">
              <a:extLst>
                <a:ext uri="{FF2B5EF4-FFF2-40B4-BE49-F238E27FC236}">
                  <a16:creationId xmlns:a16="http://schemas.microsoft.com/office/drawing/2014/main" id="{51696305-40B1-FDCC-D786-FD8D017806C9}"/>
                </a:ext>
              </a:extLst>
            </p:cNvPr>
            <p:cNvSpPr/>
            <p:nvPr/>
          </p:nvSpPr>
          <p:spPr>
            <a:xfrm rot="672030" flipV="1">
              <a:off x="4990502" y="5747856"/>
              <a:ext cx="1097577" cy="20172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ight Arrow 11">
              <a:extLst>
                <a:ext uri="{FF2B5EF4-FFF2-40B4-BE49-F238E27FC236}">
                  <a16:creationId xmlns:a16="http://schemas.microsoft.com/office/drawing/2014/main" id="{83AEE953-0883-7922-E6FB-50E99040B3AE}"/>
                </a:ext>
              </a:extLst>
            </p:cNvPr>
            <p:cNvSpPr/>
            <p:nvPr/>
          </p:nvSpPr>
          <p:spPr>
            <a:xfrm>
              <a:off x="3379460" y="1587084"/>
              <a:ext cx="973819" cy="195314"/>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5" name="Picture 14" descr="video surveillance icon cam-dex – Cam-Dex Security Corporation">
              <a:extLst>
                <a:ext uri="{FF2B5EF4-FFF2-40B4-BE49-F238E27FC236}">
                  <a16:creationId xmlns:a16="http://schemas.microsoft.com/office/drawing/2014/main" id="{E923F8D3-7648-02DC-CBFA-5B4C7B12707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6936" t="20896" r="24874" b="25887"/>
            <a:stretch/>
          </p:blipFill>
          <p:spPr bwMode="auto">
            <a:xfrm>
              <a:off x="6143989" y="5732429"/>
              <a:ext cx="735660" cy="5388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4970A63-D33F-6DB3-F6A8-B611C79D94C9}"/>
                </a:ext>
              </a:extLst>
            </p:cNvPr>
            <p:cNvPicPr>
              <a:picLocks noChangeAspect="1"/>
            </p:cNvPicPr>
            <p:nvPr/>
          </p:nvPicPr>
          <p:blipFill rotWithShape="1">
            <a:blip r:embed="rId16"/>
            <a:srcRect l="11604" t="5400" r="13719" b="8485"/>
            <a:stretch/>
          </p:blipFill>
          <p:spPr>
            <a:xfrm>
              <a:off x="3120199" y="3603860"/>
              <a:ext cx="753135" cy="1157990"/>
            </a:xfrm>
            <a:prstGeom prst="rect">
              <a:avLst/>
            </a:prstGeom>
          </p:spPr>
        </p:pic>
        <p:pic>
          <p:nvPicPr>
            <p:cNvPr id="17" name="图片 21">
              <a:extLst>
                <a:ext uri="{FF2B5EF4-FFF2-40B4-BE49-F238E27FC236}">
                  <a16:creationId xmlns:a16="http://schemas.microsoft.com/office/drawing/2014/main" id="{925C420B-19E4-26B9-7433-DFC6278D90B6}"/>
                </a:ext>
              </a:extLst>
            </p:cNvPr>
            <p:cNvPicPr>
              <a:picLocks noChangeAspect="1"/>
            </p:cNvPicPr>
            <p:nvPr/>
          </p:nvPicPr>
          <p:blipFill rotWithShape="1">
            <a:blip r:embed="rId17"/>
            <a:srcRect l="28216" t="76487" r="50054" b="3189"/>
            <a:stretch/>
          </p:blipFill>
          <p:spPr>
            <a:xfrm>
              <a:off x="5955082" y="1874706"/>
              <a:ext cx="803058" cy="579074"/>
            </a:xfrm>
            <a:prstGeom prst="rect">
              <a:avLst/>
            </a:prstGeom>
          </p:spPr>
        </p:pic>
      </p:grpSp>
      <p:sp>
        <p:nvSpPr>
          <p:cNvPr id="13" name="TextBox 12">
            <a:extLst>
              <a:ext uri="{FF2B5EF4-FFF2-40B4-BE49-F238E27FC236}">
                <a16:creationId xmlns:a16="http://schemas.microsoft.com/office/drawing/2014/main" id="{C110CB71-D154-1091-ECD0-B6D5D59DC5DC}"/>
              </a:ext>
            </a:extLst>
          </p:cNvPr>
          <p:cNvSpPr txBox="1"/>
          <p:nvPr/>
        </p:nvSpPr>
        <p:spPr>
          <a:xfrm>
            <a:off x="4390661" y="2195498"/>
            <a:ext cx="7190479" cy="923330"/>
          </a:xfrm>
          <a:prstGeom prst="rect">
            <a:avLst/>
          </a:prstGeom>
          <a:noFill/>
        </p:spPr>
        <p:txBody>
          <a:bodyPr wrap="square">
            <a:spAutoFit/>
          </a:bodyPr>
          <a:lstStyle/>
          <a:p>
            <a:pPr marL="285750" indent="-285750">
              <a:buFont typeface="Wingdings" pitchFamily="2" charset="2"/>
              <a:buChar char="§"/>
            </a:pPr>
            <a:r>
              <a:rPr lang="en-US" b="0" i="0">
                <a:effectLst/>
                <a:latin typeface="Arial" panose="020B0604020202020204" pitchFamily="34" charset="0"/>
              </a:rPr>
              <a:t>The service from RN to U E in the second transmission</a:t>
            </a:r>
            <a:br>
              <a:rPr lang="en-US"/>
            </a:br>
            <a:r>
              <a:rPr lang="en-US" b="0" i="0">
                <a:effectLst/>
                <a:latin typeface="Arial" panose="020B0604020202020204" pitchFamily="34" charset="0"/>
              </a:rPr>
              <a:t>should provide the same or better QoE compared with the</a:t>
            </a:r>
            <a:br>
              <a:rPr lang="en-US"/>
            </a:br>
            <a:r>
              <a:rPr lang="en-US" b="0" i="0">
                <a:effectLst/>
                <a:latin typeface="Arial" panose="020B0604020202020204" pitchFamily="34" charset="0"/>
              </a:rPr>
              <a:t>signal from BS in the first transmission.</a:t>
            </a:r>
            <a:endParaRPr lang="en-CN" dirty="0"/>
          </a:p>
        </p:txBody>
      </p:sp>
      <p:sp>
        <p:nvSpPr>
          <p:cNvPr id="48" name="TextBox 47">
            <a:extLst>
              <a:ext uri="{FF2B5EF4-FFF2-40B4-BE49-F238E27FC236}">
                <a16:creationId xmlns:a16="http://schemas.microsoft.com/office/drawing/2014/main" id="{A6B11C79-F62C-7EB9-A437-81DDBE1652A5}"/>
              </a:ext>
            </a:extLst>
          </p:cNvPr>
          <p:cNvSpPr txBox="1"/>
          <p:nvPr/>
        </p:nvSpPr>
        <p:spPr>
          <a:xfrm>
            <a:off x="4512221" y="4865253"/>
            <a:ext cx="7327845" cy="1200329"/>
          </a:xfrm>
          <a:prstGeom prst="rect">
            <a:avLst/>
          </a:prstGeom>
          <a:noFill/>
        </p:spPr>
        <p:txBody>
          <a:bodyPr wrap="square">
            <a:spAutoFit/>
          </a:bodyPr>
          <a:lstStyle/>
          <a:p>
            <a:pPr marL="285750" indent="-285750">
              <a:buFont typeface="Wingdings" pitchFamily="2" charset="2"/>
              <a:buChar char="§"/>
            </a:pPr>
            <a:r>
              <a:rPr lang="en-US" b="0" i="0" dirty="0">
                <a:effectLst/>
                <a:latin typeface="Arial" panose="020B0604020202020204" pitchFamily="34" charset="0"/>
              </a:rPr>
              <a:t>Based on this Equation, we can </a:t>
            </a:r>
            <a:r>
              <a:rPr lang="en-US" b="0" i="0" dirty="0">
                <a:solidFill>
                  <a:srgbClr val="C00000"/>
                </a:solidFill>
                <a:effectLst/>
                <a:latin typeface="Arial" panose="020B0604020202020204" pitchFamily="34" charset="0"/>
              </a:rPr>
              <a:t>get the power range for RNs</a:t>
            </a:r>
            <a:br>
              <a:rPr lang="en-US" dirty="0">
                <a:solidFill>
                  <a:srgbClr val="C00000"/>
                </a:solidFill>
              </a:rPr>
            </a:br>
            <a:r>
              <a:rPr lang="en-US" b="0" i="0" dirty="0">
                <a:solidFill>
                  <a:srgbClr val="C00000"/>
                </a:solidFill>
                <a:effectLst/>
                <a:latin typeface="Arial" panose="020B0604020202020204" pitchFamily="34" charset="0"/>
              </a:rPr>
              <a:t>in this model as [</a:t>
            </a:r>
            <a:r>
              <a:rPr lang="en-US" b="0" i="0" dirty="0" err="1">
                <a:solidFill>
                  <a:srgbClr val="C00000"/>
                </a:solidFill>
                <a:effectLst/>
                <a:latin typeface="Arial" panose="020B0604020202020204" pitchFamily="34" charset="0"/>
              </a:rPr>
              <a:t>Prm</a:t>
            </a:r>
            <a:r>
              <a:rPr lang="en-US" b="0" i="0" dirty="0">
                <a:solidFill>
                  <a:srgbClr val="C00000"/>
                </a:solidFill>
                <a:effectLst/>
                <a:latin typeface="Arial" panose="020B0604020202020204" pitchFamily="34" charset="0"/>
              </a:rPr>
              <a:t>(</a:t>
            </a:r>
            <a:r>
              <a:rPr lang="en-US" b="0" i="0" dirty="0" err="1">
                <a:solidFill>
                  <a:srgbClr val="C00000"/>
                </a:solidFill>
                <a:effectLst/>
                <a:latin typeface="Arial" panose="020B0604020202020204" pitchFamily="34" charset="0"/>
              </a:rPr>
              <a:t>k,i</a:t>
            </a:r>
            <a:r>
              <a:rPr lang="en-US" b="0" i="0" dirty="0">
                <a:solidFill>
                  <a:srgbClr val="C00000"/>
                </a:solidFill>
                <a:effectLst/>
                <a:latin typeface="Arial" panose="020B0604020202020204" pitchFamily="34" charset="0"/>
              </a:rPr>
              <a:t>), </a:t>
            </a:r>
            <a:r>
              <a:rPr lang="en-US" b="0" i="0" dirty="0" err="1">
                <a:solidFill>
                  <a:srgbClr val="C00000"/>
                </a:solidFill>
                <a:effectLst/>
                <a:latin typeface="Arial" panose="020B0604020202020204" pitchFamily="34" charset="0"/>
              </a:rPr>
              <a:t>Pmin</a:t>
            </a:r>
            <a:r>
              <a:rPr lang="en-US" b="0" i="0" dirty="0">
                <a:solidFill>
                  <a:srgbClr val="C00000"/>
                </a:solidFill>
                <a:effectLst/>
                <a:latin typeface="Arial" panose="020B0604020202020204" pitchFamily="34" charset="0"/>
              </a:rPr>
              <a:t>]</a:t>
            </a:r>
            <a:r>
              <a:rPr lang="en-US" b="0" i="0" dirty="0">
                <a:effectLst/>
                <a:latin typeface="Arial" panose="020B0604020202020204" pitchFamily="34" charset="0"/>
              </a:rPr>
              <a:t>, in which </a:t>
            </a:r>
            <a:r>
              <a:rPr lang="en-US" b="0" i="0" dirty="0" err="1">
                <a:effectLst/>
                <a:latin typeface="Arial" panose="020B0604020202020204" pitchFamily="34" charset="0"/>
              </a:rPr>
              <a:t>Prm</a:t>
            </a:r>
            <a:r>
              <a:rPr lang="en-US" b="0" i="0" dirty="0">
                <a:effectLst/>
                <a:latin typeface="Arial" panose="020B0604020202020204" pitchFamily="34" charset="0"/>
              </a:rPr>
              <a:t>(k, </a:t>
            </a:r>
            <a:r>
              <a:rPr lang="en-US" b="0" i="0" dirty="0" err="1">
                <a:effectLst/>
                <a:latin typeface="Arial" panose="020B0604020202020204" pitchFamily="34" charset="0"/>
              </a:rPr>
              <a:t>i</a:t>
            </a:r>
            <a:r>
              <a:rPr lang="en-US" b="0" i="0" dirty="0">
                <a:effectLst/>
                <a:latin typeface="Arial" panose="020B0604020202020204" pitchFamily="34" charset="0"/>
              </a:rPr>
              <a:t>) is minimum relay power to support the relay service with better</a:t>
            </a:r>
            <a:br>
              <a:rPr lang="en-US" dirty="0"/>
            </a:br>
            <a:r>
              <a:rPr lang="en-US" b="0" i="0" dirty="0">
                <a:effectLst/>
                <a:latin typeface="Arial" panose="020B0604020202020204" pitchFamily="34" charset="0"/>
              </a:rPr>
              <a:t>SINR.</a:t>
            </a:r>
            <a:endParaRPr lang="en-CN" dirty="0"/>
          </a:p>
        </p:txBody>
      </p:sp>
      <p:pic>
        <p:nvPicPr>
          <p:cNvPr id="49" name="Picture 48">
            <a:extLst>
              <a:ext uri="{FF2B5EF4-FFF2-40B4-BE49-F238E27FC236}">
                <a16:creationId xmlns:a16="http://schemas.microsoft.com/office/drawing/2014/main" id="{E154156F-7CE3-D833-E09F-723C31ECE3AB}"/>
              </a:ext>
            </a:extLst>
          </p:cNvPr>
          <p:cNvPicPr>
            <a:picLocks noChangeAspect="1"/>
          </p:cNvPicPr>
          <p:nvPr/>
        </p:nvPicPr>
        <p:blipFill>
          <a:blip r:embed="rId18"/>
          <a:stretch>
            <a:fillRect/>
          </a:stretch>
        </p:blipFill>
        <p:spPr>
          <a:xfrm>
            <a:off x="4598612" y="3340940"/>
            <a:ext cx="6314999" cy="1033772"/>
          </a:xfrm>
          <a:prstGeom prst="rect">
            <a:avLst/>
          </a:prstGeom>
        </p:spPr>
      </p:pic>
    </p:spTree>
    <p:extLst>
      <p:ext uri="{BB962C8B-B14F-4D97-AF65-F5344CB8AC3E}">
        <p14:creationId xmlns:p14="http://schemas.microsoft.com/office/powerpoint/2010/main" val="10921956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2B1D4E-B2D9-EC42-E316-06F497657B11}"/>
              </a:ext>
            </a:extLst>
          </p:cNvPr>
          <p:cNvSpPr/>
          <p:nvPr/>
        </p:nvSpPr>
        <p:spPr>
          <a:xfrm>
            <a:off x="2986406" y="3096840"/>
            <a:ext cx="5126983" cy="105819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en-US" dirty="0"/>
          </a:p>
        </p:txBody>
      </p:sp>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5607" y="29391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1815048" y="-14205"/>
            <a:ext cx="1785256" cy="1131407"/>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20524" y="-14205"/>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311177"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55987" y="83753"/>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123131"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23698" y="85876"/>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8567" y="9734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3" name="object 2">
            <a:extLst>
              <a:ext uri="{FF2B5EF4-FFF2-40B4-BE49-F238E27FC236}">
                <a16:creationId xmlns:a16="http://schemas.microsoft.com/office/drawing/2014/main" id="{6C040190-3E8E-A6CE-061F-63051A2659BD}"/>
              </a:ext>
            </a:extLst>
          </p:cNvPr>
          <p:cNvSpPr txBox="1">
            <a:spLocks/>
          </p:cNvSpPr>
          <p:nvPr/>
        </p:nvSpPr>
        <p:spPr>
          <a:xfrm>
            <a:off x="1080557" y="1255106"/>
            <a:ext cx="9694211" cy="492443"/>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2800" b="1" dirty="0">
                <a:solidFill>
                  <a:srgbClr val="C00000"/>
                </a:solidFill>
                <a:latin typeface="Libre Baskerville" panose="02000000000000000000" pitchFamily="2" charset="0"/>
              </a:rPr>
              <a:t>Best</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Response</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of</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Base</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Station</a:t>
            </a:r>
            <a:endParaRPr lang="en-US" sz="2800" b="1" dirty="0">
              <a:solidFill>
                <a:srgbClr val="C00000"/>
              </a:solidFill>
              <a:latin typeface="Libre Baskerville" panose="02000000000000000000" pitchFamily="2" charset="0"/>
            </a:endParaRPr>
          </a:p>
        </p:txBody>
      </p:sp>
      <p:sp>
        <p:nvSpPr>
          <p:cNvPr id="2" name="TextBox 1">
            <a:extLst>
              <a:ext uri="{FF2B5EF4-FFF2-40B4-BE49-F238E27FC236}">
                <a16:creationId xmlns:a16="http://schemas.microsoft.com/office/drawing/2014/main" id="{C4AE1B5A-E85D-6134-265A-E794E3932E1B}"/>
              </a:ext>
            </a:extLst>
          </p:cNvPr>
          <p:cNvSpPr txBox="1"/>
          <p:nvPr/>
        </p:nvSpPr>
        <p:spPr>
          <a:xfrm>
            <a:off x="630769" y="1885453"/>
            <a:ext cx="10492860" cy="646331"/>
          </a:xfrm>
          <a:prstGeom prst="rect">
            <a:avLst/>
          </a:prstGeom>
          <a:noFill/>
        </p:spPr>
        <p:txBody>
          <a:bodyPr wrap="square" rtlCol="0">
            <a:spAutoFit/>
          </a:bodyPr>
          <a:lstStyle/>
          <a:p>
            <a:pPr marL="285750" indent="-285750">
              <a:buFont typeface="Wingdings" pitchFamily="2" charset="2"/>
              <a:buChar char="§"/>
            </a:pPr>
            <a:r>
              <a:rPr lang="en-US" altLang="zh-CN" dirty="0"/>
              <a:t>We</a:t>
            </a:r>
            <a:r>
              <a:rPr lang="zh-CN" altLang="en-US" dirty="0"/>
              <a:t> </a:t>
            </a:r>
            <a:r>
              <a:rPr lang="en-US" altLang="zh-CN" dirty="0"/>
              <a:t>use</a:t>
            </a:r>
            <a:r>
              <a:rPr lang="zh-CN" altLang="en-US" dirty="0"/>
              <a:t> </a:t>
            </a:r>
            <a:r>
              <a:rPr lang="en-US" altLang="zh-CN" dirty="0"/>
              <a:t>a</a:t>
            </a:r>
            <a:r>
              <a:rPr lang="zh-CN" altLang="en-US" dirty="0"/>
              <a:t> </a:t>
            </a:r>
            <a:r>
              <a:rPr lang="en-US" altLang="zh-CN" dirty="0"/>
              <a:t>two-stage</a:t>
            </a:r>
            <a:r>
              <a:rPr lang="zh-CN" altLang="en-US" dirty="0"/>
              <a:t> </a:t>
            </a:r>
            <a:r>
              <a:rPr lang="en-US" altLang="zh-CN" dirty="0"/>
              <a:t>Stackelberg</a:t>
            </a:r>
            <a:r>
              <a:rPr lang="zh-CN" altLang="en-US" dirty="0"/>
              <a:t> </a:t>
            </a:r>
            <a:r>
              <a:rPr lang="en-US" altLang="zh-CN" dirty="0"/>
              <a:t>game</a:t>
            </a:r>
            <a:r>
              <a:rPr lang="zh-CN" altLang="en-US" dirty="0"/>
              <a:t> </a:t>
            </a:r>
            <a:r>
              <a:rPr lang="en-US" altLang="zh-CN" dirty="0"/>
              <a:t>to</a:t>
            </a:r>
            <a:r>
              <a:rPr lang="zh-CN" altLang="en-US" dirty="0"/>
              <a:t> </a:t>
            </a:r>
            <a:r>
              <a:rPr lang="en-US" altLang="zh-CN" dirty="0"/>
              <a:t>find</a:t>
            </a:r>
            <a:r>
              <a:rPr lang="zh-CN" altLang="en-US" dirty="0">
                <a:latin typeface="Arial" panose="020B0604020202020204" pitchFamily="34" charset="0"/>
              </a:rPr>
              <a:t> </a:t>
            </a:r>
            <a:r>
              <a:rPr lang="en-US" altLang="zh-CN" dirty="0">
                <a:latin typeface="Arial" panose="020B0604020202020204" pitchFamily="34" charset="0"/>
              </a:rPr>
              <a:t>the</a:t>
            </a:r>
            <a:r>
              <a:rPr lang="zh-CN" altLang="en-US" dirty="0">
                <a:latin typeface="Arial" panose="020B0604020202020204" pitchFamily="34" charset="0"/>
              </a:rPr>
              <a:t> </a:t>
            </a:r>
            <a:r>
              <a:rPr lang="en-US" altLang="zh-CN" dirty="0">
                <a:latin typeface="Arial" panose="020B0604020202020204" pitchFamily="34" charset="0"/>
              </a:rPr>
              <a:t>optimal</a:t>
            </a:r>
            <a:r>
              <a:rPr lang="zh-CN" altLang="en-US" dirty="0">
                <a:latin typeface="Arial" panose="020B0604020202020204" pitchFamily="34" charset="0"/>
              </a:rPr>
              <a:t> </a:t>
            </a:r>
            <a:r>
              <a:rPr lang="en-US" altLang="zh-CN" dirty="0">
                <a:latin typeface="Arial" panose="020B0604020202020204" pitchFamily="34" charset="0"/>
              </a:rPr>
              <a:t>p</a:t>
            </a:r>
            <a:r>
              <a:rPr lang="en-US" b="0" i="0" dirty="0">
                <a:effectLst/>
                <a:latin typeface="Arial" panose="020B0604020202020204" pitchFamily="34" charset="0"/>
              </a:rPr>
              <a:t>ower and pric</a:t>
            </a:r>
            <a:r>
              <a:rPr lang="en-US" altLang="zh-CN" b="0" i="0" dirty="0">
                <a:effectLst/>
                <a:latin typeface="Arial" panose="020B0604020202020204" pitchFamily="34" charset="0"/>
              </a:rPr>
              <a:t>e</a:t>
            </a:r>
            <a:r>
              <a:rPr lang="zh-CN" altLang="en-US" b="0" i="0" dirty="0">
                <a:effectLst/>
                <a:latin typeface="Arial" panose="020B0604020202020204" pitchFamily="34" charset="0"/>
              </a:rPr>
              <a:t> </a:t>
            </a:r>
            <a:r>
              <a:rPr lang="en-US" b="0" i="0" dirty="0">
                <a:effectLst/>
                <a:latin typeface="Arial" panose="020B0604020202020204" pitchFamily="34" charset="0"/>
              </a:rPr>
              <a:t>in each BS−RN−UE</a:t>
            </a:r>
            <a:r>
              <a:rPr lang="zh-CN" altLang="en-US" b="0" i="0" dirty="0">
                <a:effectLst/>
                <a:latin typeface="Arial" panose="020B0604020202020204" pitchFamily="34" charset="0"/>
              </a:rPr>
              <a:t> </a:t>
            </a:r>
            <a:r>
              <a:rPr lang="en-US" b="0" i="0" dirty="0">
                <a:effectLst/>
                <a:latin typeface="Arial" panose="020B0604020202020204" pitchFamily="34" charset="0"/>
              </a:rPr>
              <a:t>combination. </a:t>
            </a:r>
            <a:r>
              <a:rPr lang="en-US" altLang="zh-CN" b="0" i="0" dirty="0">
                <a:effectLst/>
                <a:latin typeface="Arial" panose="020B0604020202020204" pitchFamily="34" charset="0"/>
              </a:rPr>
              <a:t>We</a:t>
            </a:r>
            <a:r>
              <a:rPr lang="zh-CN" altLang="en-US" b="0" i="0" dirty="0">
                <a:effectLst/>
                <a:latin typeface="Arial" panose="020B0604020202020204" pitchFamily="34" charset="0"/>
              </a:rPr>
              <a:t> </a:t>
            </a:r>
            <a:r>
              <a:rPr lang="en-US" altLang="zh-CN" b="0" i="0" dirty="0">
                <a:effectLst/>
                <a:latin typeface="Arial" panose="020B0604020202020204" pitchFamily="34" charset="0"/>
              </a:rPr>
              <a:t>first</a:t>
            </a:r>
            <a:r>
              <a:rPr lang="zh-CN" altLang="en-US" b="0" i="0" dirty="0">
                <a:effectLst/>
                <a:latin typeface="Arial" panose="020B0604020202020204" pitchFamily="34" charset="0"/>
              </a:rPr>
              <a:t> </a:t>
            </a:r>
            <a:r>
              <a:rPr lang="en-US" altLang="zh-CN" b="0" i="0" dirty="0">
                <a:effectLst/>
                <a:latin typeface="Arial" panose="020B0604020202020204" pitchFamily="34" charset="0"/>
              </a:rPr>
              <a:t>find</a:t>
            </a:r>
            <a:r>
              <a:rPr lang="zh-CN" altLang="en-US" b="0" i="0" dirty="0">
                <a:effectLst/>
                <a:latin typeface="Arial" panose="020B0604020202020204" pitchFamily="34" charset="0"/>
              </a:rPr>
              <a:t> </a:t>
            </a:r>
            <a:r>
              <a:rPr lang="en-US" altLang="zh-CN" b="0" i="0" dirty="0">
                <a:effectLst/>
                <a:latin typeface="Arial" panose="020B0604020202020204" pitchFamily="34" charset="0"/>
              </a:rPr>
              <a:t>the</a:t>
            </a:r>
            <a:r>
              <a:rPr lang="zh-CN" altLang="en-US" b="0" i="0" dirty="0">
                <a:effectLst/>
                <a:latin typeface="Arial" panose="020B0604020202020204" pitchFamily="34" charset="0"/>
              </a:rPr>
              <a:t> </a:t>
            </a:r>
            <a:r>
              <a:rPr lang="en-US" altLang="zh-CN" b="0" i="0" dirty="0">
                <a:effectLst/>
                <a:latin typeface="Arial" panose="020B0604020202020204" pitchFamily="34" charset="0"/>
              </a:rPr>
              <a:t>best</a:t>
            </a:r>
            <a:r>
              <a:rPr lang="zh-CN" altLang="en-US" b="0" i="0" dirty="0">
                <a:effectLst/>
                <a:latin typeface="Arial" panose="020B0604020202020204" pitchFamily="34" charset="0"/>
              </a:rPr>
              <a:t> </a:t>
            </a:r>
            <a:r>
              <a:rPr lang="en-US" altLang="zh-CN" dirty="0">
                <a:latin typeface="Arial" panose="020B0604020202020204" pitchFamily="34" charset="0"/>
              </a:rPr>
              <a:t>response</a:t>
            </a:r>
            <a:r>
              <a:rPr lang="zh-CN" altLang="en-US" dirty="0">
                <a:latin typeface="Arial" panose="020B0604020202020204" pitchFamily="34" charset="0"/>
              </a:rPr>
              <a:t> </a:t>
            </a:r>
            <a:r>
              <a:rPr lang="en-US" altLang="zh-CN" dirty="0">
                <a:latin typeface="Arial" panose="020B0604020202020204" pitchFamily="34" charset="0"/>
              </a:rPr>
              <a:t>of</a:t>
            </a:r>
            <a:r>
              <a:rPr lang="zh-CN" altLang="en-US" dirty="0">
                <a:latin typeface="Arial" panose="020B0604020202020204" pitchFamily="34" charset="0"/>
              </a:rPr>
              <a:t> </a:t>
            </a:r>
            <a:r>
              <a:rPr lang="en-US" altLang="zh-CN" dirty="0">
                <a:latin typeface="Arial" panose="020B0604020202020204" pitchFamily="34" charset="0"/>
              </a:rPr>
              <a:t>BS</a:t>
            </a:r>
            <a:r>
              <a:rPr lang="zh-CN" altLang="en-US" dirty="0">
                <a:latin typeface="Arial" panose="020B0604020202020204" pitchFamily="34" charset="0"/>
              </a:rPr>
              <a:t> </a:t>
            </a:r>
            <a:r>
              <a:rPr lang="en-US" altLang="zh-CN" dirty="0">
                <a:latin typeface="Arial" panose="020B0604020202020204" pitchFamily="34" charset="0"/>
              </a:rPr>
              <a:t>to</a:t>
            </a:r>
            <a:r>
              <a:rPr lang="zh-CN" altLang="en-US" dirty="0">
                <a:latin typeface="Arial" panose="020B0604020202020204" pitchFamily="34" charset="0"/>
              </a:rPr>
              <a:t> </a:t>
            </a:r>
            <a:r>
              <a:rPr lang="en-US" altLang="zh-CN" dirty="0">
                <a:latin typeface="Arial" panose="020B0604020202020204" pitchFamily="34" charset="0"/>
              </a:rPr>
              <a:t>get</a:t>
            </a:r>
            <a:r>
              <a:rPr lang="zh-CN" altLang="en-US" dirty="0">
                <a:latin typeface="Arial" panose="020B0604020202020204" pitchFamily="34" charset="0"/>
              </a:rPr>
              <a:t> </a:t>
            </a:r>
            <a:r>
              <a:rPr lang="en-US" altLang="zh-CN" dirty="0">
                <a:latin typeface="Arial" panose="020B0604020202020204" pitchFamily="34" charset="0"/>
              </a:rPr>
              <a:t>maximum</a:t>
            </a:r>
            <a:r>
              <a:rPr lang="zh-CN" altLang="en-US" dirty="0">
                <a:latin typeface="Arial" panose="020B0604020202020204" pitchFamily="34" charset="0"/>
              </a:rPr>
              <a:t> </a:t>
            </a:r>
            <a:r>
              <a:rPr lang="en-US" altLang="zh-CN" dirty="0">
                <a:latin typeface="Arial" panose="020B0604020202020204" pitchFamily="34" charset="0"/>
              </a:rPr>
              <a:t>utility.</a:t>
            </a:r>
            <a:endParaRPr lang="en-CN" dirty="0"/>
          </a:p>
        </p:txBody>
      </p:sp>
      <p:grpSp>
        <p:nvGrpSpPr>
          <p:cNvPr id="13" name="Group 12">
            <a:extLst>
              <a:ext uri="{FF2B5EF4-FFF2-40B4-BE49-F238E27FC236}">
                <a16:creationId xmlns:a16="http://schemas.microsoft.com/office/drawing/2014/main" id="{2367595D-B79E-4638-8F03-EB7B05C697FE}"/>
              </a:ext>
            </a:extLst>
          </p:cNvPr>
          <p:cNvGrpSpPr/>
          <p:nvPr/>
        </p:nvGrpSpPr>
        <p:grpSpPr>
          <a:xfrm>
            <a:off x="4709987" y="5136928"/>
            <a:ext cx="1777869" cy="617908"/>
            <a:chOff x="4660964" y="4122635"/>
            <a:chExt cx="1777869" cy="617908"/>
          </a:xfrm>
        </p:grpSpPr>
        <p:sp>
          <p:nvSpPr>
            <p:cNvPr id="11" name="Rectangle 10">
              <a:extLst>
                <a:ext uri="{FF2B5EF4-FFF2-40B4-BE49-F238E27FC236}">
                  <a16:creationId xmlns:a16="http://schemas.microsoft.com/office/drawing/2014/main" id="{DC89788C-4AF2-3767-9128-86501EF04219}"/>
                </a:ext>
              </a:extLst>
            </p:cNvPr>
            <p:cNvSpPr/>
            <p:nvPr/>
          </p:nvSpPr>
          <p:spPr>
            <a:xfrm>
              <a:off x="4660964" y="4122635"/>
              <a:ext cx="1777869" cy="61790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en-US" dirty="0"/>
            </a:p>
          </p:txBody>
        </p:sp>
        <p:pic>
          <p:nvPicPr>
            <p:cNvPr id="9" name="Picture 8">
              <a:extLst>
                <a:ext uri="{FF2B5EF4-FFF2-40B4-BE49-F238E27FC236}">
                  <a16:creationId xmlns:a16="http://schemas.microsoft.com/office/drawing/2014/main" id="{980BE048-18E9-A603-657A-1E31B1229BC6}"/>
                </a:ext>
              </a:extLst>
            </p:cNvPr>
            <p:cNvPicPr>
              <a:picLocks noChangeAspect="1"/>
            </p:cNvPicPr>
            <p:nvPr/>
          </p:nvPicPr>
          <p:blipFill>
            <a:blip r:embed="rId4"/>
            <a:stretch>
              <a:fillRect/>
            </a:stretch>
          </p:blipFill>
          <p:spPr>
            <a:xfrm>
              <a:off x="5052823" y="4190289"/>
              <a:ext cx="1092200" cy="482600"/>
            </a:xfrm>
            <a:prstGeom prst="rect">
              <a:avLst/>
            </a:prstGeom>
          </p:spPr>
        </p:pic>
      </p:grpSp>
      <p:pic>
        <p:nvPicPr>
          <p:cNvPr id="12" name="Picture 11">
            <a:extLst>
              <a:ext uri="{FF2B5EF4-FFF2-40B4-BE49-F238E27FC236}">
                <a16:creationId xmlns:a16="http://schemas.microsoft.com/office/drawing/2014/main" id="{CB49DEB8-2AF1-36F4-7BC9-904422961EBC}"/>
              </a:ext>
            </a:extLst>
          </p:cNvPr>
          <p:cNvPicPr>
            <a:picLocks noChangeAspect="1"/>
          </p:cNvPicPr>
          <p:nvPr/>
        </p:nvPicPr>
        <p:blipFill>
          <a:blip r:embed="rId5"/>
          <a:stretch>
            <a:fillRect/>
          </a:stretch>
        </p:blipFill>
        <p:spPr>
          <a:xfrm>
            <a:off x="3132393" y="3189034"/>
            <a:ext cx="4933059" cy="965996"/>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E4549FC-3ACA-D491-953B-1CDDCE66E545}"/>
                  </a:ext>
                </a:extLst>
              </p:cNvPr>
              <p:cNvSpPr txBox="1"/>
              <p:nvPr/>
            </p:nvSpPr>
            <p:spPr>
              <a:xfrm>
                <a:off x="986091" y="4461313"/>
                <a:ext cx="6315958" cy="369332"/>
              </a:xfrm>
              <a:prstGeom prst="rect">
                <a:avLst/>
              </a:prstGeom>
              <a:noFill/>
            </p:spPr>
            <p:txBody>
              <a:bodyPr wrap="square">
                <a:spAutoFit/>
              </a:bodyPr>
              <a:lstStyle/>
              <a:p>
                <a:r>
                  <a:rPr lang="en-US" dirty="0"/>
                  <a:t>The </a:t>
                </a:r>
                <a:r>
                  <a:rPr lang="en-US" altLang="zh-CN" dirty="0"/>
                  <a:t>second</a:t>
                </a:r>
                <a:r>
                  <a:rPr lang="en-US" dirty="0"/>
                  <a:t> order derivative of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𝐵𝑆</m:t>
                        </m:r>
                      </m:sub>
                    </m:sSub>
                  </m:oMath>
                </a14:m>
                <a:r>
                  <a:rPr lang="en-US" dirty="0"/>
                  <a:t> (</a:t>
                </a:r>
                <a:r>
                  <a:rPr lang="en-US" dirty="0" err="1"/>
                  <a:t>k,i</a:t>
                </a:r>
                <a:r>
                  <a:rPr lang="en-US" dirty="0"/>
                  <a:t>) </a:t>
                </a:r>
                <a:r>
                  <a:rPr lang="en-US" altLang="zh-CN" dirty="0"/>
                  <a:t>is:</a:t>
                </a:r>
                <a:endParaRPr lang="en-CN" dirty="0"/>
              </a:p>
            </p:txBody>
          </p:sp>
        </mc:Choice>
        <mc:Fallback>
          <p:sp>
            <p:nvSpPr>
              <p:cNvPr id="15" name="TextBox 14">
                <a:extLst>
                  <a:ext uri="{FF2B5EF4-FFF2-40B4-BE49-F238E27FC236}">
                    <a16:creationId xmlns:a16="http://schemas.microsoft.com/office/drawing/2014/main" id="{CE4549FC-3ACA-D491-953B-1CDDCE66E545}"/>
                  </a:ext>
                </a:extLst>
              </p:cNvPr>
              <p:cNvSpPr txBox="1">
                <a:spLocks noRot="1" noChangeAspect="1" noMove="1" noResize="1" noEditPoints="1" noAdjustHandles="1" noChangeArrowheads="1" noChangeShapeType="1" noTextEdit="1"/>
              </p:cNvSpPr>
              <p:nvPr/>
            </p:nvSpPr>
            <p:spPr>
              <a:xfrm>
                <a:off x="986091" y="4461313"/>
                <a:ext cx="6315958" cy="369332"/>
              </a:xfrm>
              <a:prstGeom prst="rect">
                <a:avLst/>
              </a:prstGeom>
              <a:blipFill>
                <a:blip r:embed="rId6"/>
                <a:stretch>
                  <a:fillRect l="-802" t="-10000" b="-2333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59352EE-4FED-8913-4CB1-5CAC8ED0EA6C}"/>
                  </a:ext>
                </a:extLst>
              </p:cNvPr>
              <p:cNvSpPr txBox="1"/>
              <p:nvPr/>
            </p:nvSpPr>
            <p:spPr>
              <a:xfrm>
                <a:off x="986091" y="2599708"/>
                <a:ext cx="6315958" cy="369332"/>
              </a:xfrm>
              <a:prstGeom prst="rect">
                <a:avLst/>
              </a:prstGeom>
              <a:noFill/>
            </p:spPr>
            <p:txBody>
              <a:bodyPr wrap="square">
                <a:spAutoFit/>
              </a:bodyPr>
              <a:lstStyle/>
              <a:p>
                <a:r>
                  <a:rPr lang="en-US" dirty="0"/>
                  <a:t>The first order derivative of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𝐵𝑆</m:t>
                        </m:r>
                      </m:sub>
                    </m:sSub>
                  </m:oMath>
                </a14:m>
                <a:r>
                  <a:rPr lang="en-US" dirty="0"/>
                  <a:t> (</a:t>
                </a:r>
                <a:r>
                  <a:rPr lang="en-US" dirty="0" err="1"/>
                  <a:t>k,i</a:t>
                </a:r>
                <a:r>
                  <a:rPr lang="en-US" dirty="0"/>
                  <a:t>) </a:t>
                </a:r>
                <a:r>
                  <a:rPr lang="en-US" altLang="zh-CN" dirty="0"/>
                  <a:t>is</a:t>
                </a:r>
                <a:r>
                  <a:rPr lang="zh-CN" altLang="en-US" dirty="0"/>
                  <a:t> </a:t>
                </a:r>
                <a:r>
                  <a:rPr lang="en-US" altLang="zh-CN" dirty="0"/>
                  <a:t>:</a:t>
                </a:r>
                <a:endParaRPr lang="en-CN" dirty="0"/>
              </a:p>
            </p:txBody>
          </p:sp>
        </mc:Choice>
        <mc:Fallback>
          <p:sp>
            <p:nvSpPr>
              <p:cNvPr id="16" name="TextBox 15">
                <a:extLst>
                  <a:ext uri="{FF2B5EF4-FFF2-40B4-BE49-F238E27FC236}">
                    <a16:creationId xmlns:a16="http://schemas.microsoft.com/office/drawing/2014/main" id="{F59352EE-4FED-8913-4CB1-5CAC8ED0EA6C}"/>
                  </a:ext>
                </a:extLst>
              </p:cNvPr>
              <p:cNvSpPr txBox="1">
                <a:spLocks noRot="1" noChangeAspect="1" noMove="1" noResize="1" noEditPoints="1" noAdjustHandles="1" noChangeArrowheads="1" noChangeShapeType="1" noTextEdit="1"/>
              </p:cNvSpPr>
              <p:nvPr/>
            </p:nvSpPr>
            <p:spPr>
              <a:xfrm>
                <a:off x="986091" y="2599708"/>
                <a:ext cx="6315958" cy="369332"/>
              </a:xfrm>
              <a:prstGeom prst="rect">
                <a:avLst/>
              </a:prstGeom>
              <a:blipFill>
                <a:blip r:embed="rId7"/>
                <a:stretch>
                  <a:fillRect l="-802" t="-6667" b="-23333"/>
                </a:stretch>
              </a:blipFill>
            </p:spPr>
            <p:txBody>
              <a:bodyPr/>
              <a:lstStyle/>
              <a:p>
                <a:r>
                  <a:rPr lang="en-CN">
                    <a:noFill/>
                  </a:rPr>
                  <a:t> </a:t>
                </a:r>
              </a:p>
            </p:txBody>
          </p:sp>
        </mc:Fallback>
      </mc:AlternateContent>
    </p:spTree>
    <p:extLst>
      <p:ext uri="{BB962C8B-B14F-4D97-AF65-F5344CB8AC3E}">
        <p14:creationId xmlns:p14="http://schemas.microsoft.com/office/powerpoint/2010/main" val="45665743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CF1386-272C-135E-6522-04FEF4614B93}"/>
              </a:ext>
            </a:extLst>
          </p:cNvPr>
          <p:cNvSpPr/>
          <p:nvPr/>
        </p:nvSpPr>
        <p:spPr>
          <a:xfrm>
            <a:off x="3472960" y="2863638"/>
            <a:ext cx="5774735" cy="115874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en-US" dirty="0"/>
          </a:p>
        </p:txBody>
      </p:sp>
      <p:sp>
        <p:nvSpPr>
          <p:cNvPr id="6" name="Rectangle 5">
            <a:extLst>
              <a:ext uri="{FF2B5EF4-FFF2-40B4-BE49-F238E27FC236}">
                <a16:creationId xmlns:a16="http://schemas.microsoft.com/office/drawing/2014/main" id="{307CA980-0F09-2FA1-AC71-26071CC09A73}"/>
              </a:ext>
            </a:extLst>
          </p:cNvPr>
          <p:cNvSpPr/>
          <p:nvPr/>
        </p:nvSpPr>
        <p:spPr>
          <a:xfrm>
            <a:off x="4455785" y="5245650"/>
            <a:ext cx="3377542" cy="7144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en-US" dirty="0"/>
          </a:p>
        </p:txBody>
      </p:sp>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5607" y="29391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1815048" y="-14205"/>
            <a:ext cx="1785256" cy="1131407"/>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20524" y="-14205"/>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311177"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55987" y="83753"/>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123131"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23698" y="85876"/>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8567" y="9734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4" name="object 2">
            <a:extLst>
              <a:ext uri="{FF2B5EF4-FFF2-40B4-BE49-F238E27FC236}">
                <a16:creationId xmlns:a16="http://schemas.microsoft.com/office/drawing/2014/main" id="{17EC866B-A4E1-AD13-17B8-EDF6ECA09487}"/>
              </a:ext>
            </a:extLst>
          </p:cNvPr>
          <p:cNvSpPr txBox="1">
            <a:spLocks/>
          </p:cNvSpPr>
          <p:nvPr/>
        </p:nvSpPr>
        <p:spPr>
          <a:xfrm>
            <a:off x="1080557" y="1255106"/>
            <a:ext cx="9694211" cy="492443"/>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2800" b="1" dirty="0">
                <a:solidFill>
                  <a:srgbClr val="C00000"/>
                </a:solidFill>
                <a:latin typeface="Libre Baskerville" panose="02000000000000000000" pitchFamily="2" charset="0"/>
              </a:rPr>
              <a:t>Best</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Response</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of</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Relay</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Nodes</a:t>
            </a:r>
            <a:endParaRPr lang="en-US" sz="2800" b="1" dirty="0">
              <a:solidFill>
                <a:srgbClr val="C00000"/>
              </a:solidFill>
              <a:latin typeface="Libre Baskerville" panose="02000000000000000000" pitchFamily="2"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4026B67-06A6-8DF1-929D-5CD3D6406F99}"/>
                  </a:ext>
                </a:extLst>
              </p:cNvPr>
              <p:cNvSpPr txBox="1"/>
              <p:nvPr/>
            </p:nvSpPr>
            <p:spPr>
              <a:xfrm>
                <a:off x="799955" y="4024048"/>
                <a:ext cx="10493355" cy="941283"/>
              </a:xfrm>
              <a:prstGeom prst="rect">
                <a:avLst/>
              </a:prstGeom>
              <a:noFill/>
            </p:spPr>
            <p:txBody>
              <a:bodyPr wrap="square">
                <a:spAutoFit/>
              </a:bodyPr>
              <a:lstStyle/>
              <a:p>
                <a:pPr marL="285750" indent="-285750">
                  <a:buFont typeface="Wingdings" pitchFamily="2" charset="2"/>
                  <a:buChar char="§"/>
                </a:pPr>
                <a:r>
                  <a:rPr lang="en-US" dirty="0"/>
                  <a:t>The utility of RN is the payment from the BS subtract the cost of RN denoted as </a:t>
                </a:r>
                <a14:m>
                  <m:oMath xmlns:m="http://schemas.openxmlformats.org/officeDocument/2006/math">
                    <m:sSub>
                      <m:sSubPr>
                        <m:ctrlPr>
                          <a:rPr lang="en-US" i="1" smtClean="0">
                            <a:latin typeface="Cambria Math" panose="02040503050406030204" pitchFamily="18" charset="0"/>
                          </a:rPr>
                        </m:ctrlPr>
                      </m:sSubPr>
                      <m:e>
                        <m:r>
                          <a:rPr lang="en-US" altLang="zh-CN" b="0" i="1" smtClean="0">
                            <a:latin typeface="Cambria Math" panose="02040503050406030204" pitchFamily="18" charset="0"/>
                          </a:rPr>
                          <m:t>𝐶</m:t>
                        </m:r>
                      </m:e>
                      <m:sub>
                        <m:r>
                          <m:rPr>
                            <m:nor/>
                          </m:rPr>
                          <a:rPr lang="en-US" dirty="0"/>
                          <m:t>R</m:t>
                        </m:r>
                        <m:r>
                          <m:rPr>
                            <m:nor/>
                          </m:rPr>
                          <a:rPr lang="en-US" dirty="0"/>
                          <m:t>2</m:t>
                        </m:r>
                        <m:r>
                          <m:rPr>
                            <m:nor/>
                          </m:rPr>
                          <a:rPr lang="en-US" dirty="0"/>
                          <m:t>U</m:t>
                        </m:r>
                      </m:sub>
                    </m:sSub>
                  </m:oMath>
                </a14:m>
                <a:r>
                  <a:rPr lang="en-US" dirty="0"/>
                  <a:t> . Since the first order derivative of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𝑈</m:t>
                        </m:r>
                      </m:e>
                      <m:sub>
                        <m:r>
                          <a:rPr lang="en-US" altLang="zh-CN" b="0" i="1" smtClean="0">
                            <a:latin typeface="Cambria Math" panose="02040503050406030204" pitchFamily="18" charset="0"/>
                          </a:rPr>
                          <m:t>𝑅𝑁</m:t>
                        </m:r>
                      </m:sub>
                    </m:sSub>
                  </m:oMath>
                </a14:m>
                <a:r>
                  <a:rPr lang="en-US" dirty="0"/>
                  <a:t> (</a:t>
                </a:r>
                <a:r>
                  <a:rPr lang="en-US" dirty="0" err="1"/>
                  <a:t>k,i</a:t>
                </a:r>
                <a:r>
                  <a:rPr lang="en-US" dirty="0"/>
                  <a:t>) to </a:t>
                </a:r>
                <a:r>
                  <a:rPr lang="en-US" dirty="0" err="1"/>
                  <a:t>yr</a:t>
                </a:r>
                <a:r>
                  <a:rPr lang="en-US" dirty="0"/>
                  <a:t>(</a:t>
                </a:r>
                <a:r>
                  <a:rPr lang="en-US" dirty="0" err="1"/>
                  <a:t>k,i</a:t>
                </a:r>
                <a:r>
                  <a:rPr lang="en-US" dirty="0"/>
                  <a:t>) is a not a monotonically decreasing function so we use global searching method to find out he maximum function value of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𝑈</m:t>
                        </m:r>
                      </m:e>
                      <m:sub>
                        <m:r>
                          <a:rPr lang="en-US" altLang="zh-CN" b="0" i="1" smtClean="0">
                            <a:latin typeface="Cambria Math" panose="02040503050406030204" pitchFamily="18" charset="0"/>
                          </a:rPr>
                          <m:t>𝑅𝑁</m:t>
                        </m:r>
                      </m:sub>
                    </m:sSub>
                  </m:oMath>
                </a14:m>
                <a:r>
                  <a:rPr lang="en-US" dirty="0"/>
                  <a:t> (</a:t>
                </a:r>
                <a:r>
                  <a:rPr lang="en-US" dirty="0" err="1"/>
                  <a:t>k,i</a:t>
                </a:r>
                <a:r>
                  <a:rPr lang="en-US" dirty="0"/>
                  <a:t>) in a fixed power value range</a:t>
                </a:r>
                <a:r>
                  <a:rPr lang="en-US" altLang="zh-CN" dirty="0"/>
                  <a:t>:</a:t>
                </a:r>
                <a:endParaRPr lang="en-CN" dirty="0"/>
              </a:p>
            </p:txBody>
          </p:sp>
        </mc:Choice>
        <mc:Fallback>
          <p:sp>
            <p:nvSpPr>
              <p:cNvPr id="3" name="TextBox 2">
                <a:extLst>
                  <a:ext uri="{FF2B5EF4-FFF2-40B4-BE49-F238E27FC236}">
                    <a16:creationId xmlns:a16="http://schemas.microsoft.com/office/drawing/2014/main" id="{C4026B67-06A6-8DF1-929D-5CD3D6406F99}"/>
                  </a:ext>
                </a:extLst>
              </p:cNvPr>
              <p:cNvSpPr txBox="1">
                <a:spLocks noRot="1" noChangeAspect="1" noMove="1" noResize="1" noEditPoints="1" noAdjustHandles="1" noChangeArrowheads="1" noChangeShapeType="1" noTextEdit="1"/>
              </p:cNvSpPr>
              <p:nvPr/>
            </p:nvSpPr>
            <p:spPr>
              <a:xfrm>
                <a:off x="799955" y="4024048"/>
                <a:ext cx="10493355" cy="941283"/>
              </a:xfrm>
              <a:prstGeom prst="rect">
                <a:avLst/>
              </a:prstGeom>
              <a:blipFill>
                <a:blip r:embed="rId4"/>
                <a:stretch>
                  <a:fillRect l="-242" t="-2632" b="-7895"/>
                </a:stretch>
              </a:blipFill>
            </p:spPr>
            <p:txBody>
              <a:bodyPr/>
              <a:lstStyle/>
              <a:p>
                <a:r>
                  <a:rPr lang="en-CN">
                    <a:noFill/>
                  </a:rPr>
                  <a:t> </a:t>
                </a:r>
              </a:p>
            </p:txBody>
          </p:sp>
        </mc:Fallback>
      </mc:AlternateContent>
      <p:pic>
        <p:nvPicPr>
          <p:cNvPr id="5" name="Picture 4">
            <a:extLst>
              <a:ext uri="{FF2B5EF4-FFF2-40B4-BE49-F238E27FC236}">
                <a16:creationId xmlns:a16="http://schemas.microsoft.com/office/drawing/2014/main" id="{196C9399-CF62-D9CA-52E9-2D85A322B678}"/>
              </a:ext>
            </a:extLst>
          </p:cNvPr>
          <p:cNvPicPr>
            <a:picLocks noChangeAspect="1"/>
          </p:cNvPicPr>
          <p:nvPr/>
        </p:nvPicPr>
        <p:blipFill>
          <a:blip r:embed="rId5"/>
          <a:stretch>
            <a:fillRect/>
          </a:stretch>
        </p:blipFill>
        <p:spPr>
          <a:xfrm>
            <a:off x="4503546" y="5435845"/>
            <a:ext cx="3282020" cy="334098"/>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E252EA1-A36B-1967-C4AE-1ED5DE9C0E88}"/>
                  </a:ext>
                </a:extLst>
              </p:cNvPr>
              <p:cNvSpPr txBox="1"/>
              <p:nvPr/>
            </p:nvSpPr>
            <p:spPr>
              <a:xfrm>
                <a:off x="872104" y="1907095"/>
                <a:ext cx="10143999" cy="923330"/>
              </a:xfrm>
              <a:prstGeom prst="rect">
                <a:avLst/>
              </a:prstGeom>
              <a:noFill/>
            </p:spPr>
            <p:txBody>
              <a:bodyPr wrap="square">
                <a:spAutoFit/>
              </a:bodyPr>
              <a:lstStyle/>
              <a:p>
                <a:pPr marL="285750" indent="-285750">
                  <a:buFont typeface="Wingdings" pitchFamily="2" charset="2"/>
                  <a:buChar char="§"/>
                </a:pPr>
                <a:r>
                  <a:rPr lang="en-US" dirty="0"/>
                  <a:t>The first order derivative of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𝐵𝑆</m:t>
                        </m:r>
                      </m:sub>
                    </m:sSub>
                  </m:oMath>
                </a14:m>
                <a:r>
                  <a:rPr lang="en-US" dirty="0"/>
                  <a:t> (</a:t>
                </a:r>
                <a:r>
                  <a:rPr lang="en-US" dirty="0" err="1"/>
                  <a:t>k,i</a:t>
                </a:r>
                <a:r>
                  <a:rPr lang="en-US" dirty="0"/>
                  <a:t>) is a monotonically decreasing function and the function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𝐵𝑆</m:t>
                        </m:r>
                      </m:sub>
                    </m:sSub>
                  </m:oMath>
                </a14:m>
                <a:r>
                  <a:rPr lang="en-US" dirty="0"/>
                  <a:t> (</a:t>
                </a:r>
                <a:r>
                  <a:rPr lang="en-US" dirty="0" err="1"/>
                  <a:t>k,i</a:t>
                </a:r>
                <a:r>
                  <a:rPr lang="en-US" dirty="0"/>
                  <a:t>) have a maximum value in a fixed value range. Thus</a:t>
                </a:r>
                <a:r>
                  <a:rPr lang="en-US" altLang="zh-CN" dirty="0"/>
                  <a:t>,</a:t>
                </a:r>
                <a:r>
                  <a:rPr lang="en-US" dirty="0"/>
                  <a:t>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𝐵𝑆</m:t>
                        </m:r>
                      </m:sub>
                    </m:sSub>
                  </m:oMath>
                </a14:m>
                <a:r>
                  <a:rPr lang="en-US" dirty="0"/>
                  <a:t> (</a:t>
                </a:r>
                <a:r>
                  <a:rPr lang="en-US" dirty="0" err="1"/>
                  <a:t>k,i</a:t>
                </a:r>
                <a:r>
                  <a:rPr lang="en-US" dirty="0"/>
                  <a:t>) would obtain its peak value when the first derivative ∂ </a:t>
                </a:r>
                <a14:m>
                  <m:oMath xmlns:m="http://schemas.openxmlformats.org/officeDocument/2006/math">
                    <m:sSub>
                      <m:sSubPr>
                        <m:ctrlPr>
                          <a:rPr lang="en-US" i="1">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𝐵𝑆</m:t>
                        </m:r>
                      </m:sub>
                    </m:sSub>
                  </m:oMath>
                </a14:m>
                <a:r>
                  <a:rPr lang="en-US" dirty="0"/>
                  <a:t> </a:t>
                </a:r>
                <a:r>
                  <a:rPr lang="en-US" altLang="zh-CN" dirty="0"/>
                  <a:t>/</a:t>
                </a:r>
                <a:r>
                  <a:rPr lang="en-US" dirty="0"/>
                  <a:t>∂ </a:t>
                </a:r>
                <a14:m>
                  <m:oMath xmlns:m="http://schemas.openxmlformats.org/officeDocument/2006/math">
                    <m:sSub>
                      <m:sSubPr>
                        <m:ctrlPr>
                          <a:rPr lang="en-US"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𝑟</m:t>
                        </m:r>
                      </m:sub>
                    </m:sSub>
                  </m:oMath>
                </a14:m>
                <a:r>
                  <a:rPr lang="en-US" dirty="0"/>
                  <a:t> (</a:t>
                </a:r>
                <a:r>
                  <a:rPr lang="en-US" dirty="0" err="1"/>
                  <a:t>k,i</a:t>
                </a:r>
                <a:r>
                  <a:rPr lang="en-US" dirty="0"/>
                  <a:t>) = 0. The optimal price is denoted as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𝑟</m:t>
                        </m:r>
                      </m:sub>
                    </m:sSub>
                  </m:oMath>
                </a14:m>
                <a:r>
                  <a:rPr lang="en-US" dirty="0"/>
                  <a:t> ′(</a:t>
                </a:r>
                <a:r>
                  <a:rPr lang="en-US" dirty="0" err="1"/>
                  <a:t>k,i</a:t>
                </a:r>
                <a:r>
                  <a:rPr lang="en-US" dirty="0"/>
                  <a:t>) .</a:t>
                </a:r>
                <a:endParaRPr lang="en-CN" dirty="0"/>
              </a:p>
            </p:txBody>
          </p:sp>
        </mc:Choice>
        <mc:Fallback>
          <p:sp>
            <p:nvSpPr>
              <p:cNvPr id="7" name="TextBox 6">
                <a:extLst>
                  <a:ext uri="{FF2B5EF4-FFF2-40B4-BE49-F238E27FC236}">
                    <a16:creationId xmlns:a16="http://schemas.microsoft.com/office/drawing/2014/main" id="{BE252EA1-A36B-1967-C4AE-1ED5DE9C0E88}"/>
                  </a:ext>
                </a:extLst>
              </p:cNvPr>
              <p:cNvSpPr txBox="1">
                <a:spLocks noRot="1" noChangeAspect="1" noMove="1" noResize="1" noEditPoints="1" noAdjustHandles="1" noChangeArrowheads="1" noChangeShapeType="1" noTextEdit="1"/>
              </p:cNvSpPr>
              <p:nvPr/>
            </p:nvSpPr>
            <p:spPr>
              <a:xfrm>
                <a:off x="872104" y="1907095"/>
                <a:ext cx="10143999" cy="923330"/>
              </a:xfrm>
              <a:prstGeom prst="rect">
                <a:avLst/>
              </a:prstGeom>
              <a:blipFill>
                <a:blip r:embed="rId6"/>
                <a:stretch>
                  <a:fillRect l="-375" t="-4110" b="-9589"/>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52D57547-B97E-1CB7-2B26-694CCA96FF41}"/>
              </a:ext>
            </a:extLst>
          </p:cNvPr>
          <p:cNvPicPr>
            <a:picLocks noChangeAspect="1"/>
          </p:cNvPicPr>
          <p:nvPr/>
        </p:nvPicPr>
        <p:blipFill>
          <a:blip r:embed="rId7"/>
          <a:stretch>
            <a:fillRect/>
          </a:stretch>
        </p:blipFill>
        <p:spPr>
          <a:xfrm>
            <a:off x="3755961" y="2918577"/>
            <a:ext cx="5366651" cy="800290"/>
          </a:xfrm>
          <a:prstGeom prst="rect">
            <a:avLst/>
          </a:prstGeom>
        </p:spPr>
      </p:pic>
    </p:spTree>
    <p:extLst>
      <p:ext uri="{BB962C8B-B14F-4D97-AF65-F5344CB8AC3E}">
        <p14:creationId xmlns:p14="http://schemas.microsoft.com/office/powerpoint/2010/main" val="274164361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3490" y="473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2"/>
            <a:ext cx="1785256" cy="724604"/>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5485943" y="4735"/>
            <a:ext cx="1785256" cy="1131408"/>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3670647" y="-5248"/>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366624" y="9344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71734" y="90264"/>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46694"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18953" y="105426"/>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14" name="object 2">
            <a:extLst>
              <a:ext uri="{FF2B5EF4-FFF2-40B4-BE49-F238E27FC236}">
                <a16:creationId xmlns:a16="http://schemas.microsoft.com/office/drawing/2014/main" id="{73B0947A-33DB-374A-8C67-783ED1281CCC}"/>
              </a:ext>
            </a:extLst>
          </p:cNvPr>
          <p:cNvSpPr txBox="1">
            <a:spLocks/>
          </p:cNvSpPr>
          <p:nvPr/>
        </p:nvSpPr>
        <p:spPr>
          <a:xfrm>
            <a:off x="-117606" y="1101077"/>
            <a:ext cx="11705011" cy="492443"/>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2800" b="1" dirty="0">
                <a:solidFill>
                  <a:srgbClr val="C00000"/>
                </a:solidFill>
                <a:latin typeface="Libre Baskerville" panose="02000000000000000000" pitchFamily="2" charset="0"/>
              </a:rPr>
              <a:t>Matching</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strategy:</a:t>
            </a:r>
            <a:r>
              <a:rPr lang="zh-CN" altLang="en-US" sz="2800" b="1" dirty="0">
                <a:solidFill>
                  <a:srgbClr val="C00000"/>
                </a:solidFill>
                <a:latin typeface="Libre Baskerville" panose="02000000000000000000" pitchFamily="2" charset="0"/>
              </a:rPr>
              <a:t> </a:t>
            </a:r>
            <a:r>
              <a:rPr lang="en-US" sz="2800" b="1" dirty="0" err="1">
                <a:solidFill>
                  <a:srgbClr val="C00000"/>
                </a:solidFill>
                <a:latin typeface="Libre Baskerville" panose="02000000000000000000" pitchFamily="2" charset="0"/>
              </a:rPr>
              <a:t>Vickrey</a:t>
            </a:r>
            <a:r>
              <a:rPr lang="en-US" sz="2800" b="1" dirty="0">
                <a:solidFill>
                  <a:srgbClr val="C00000"/>
                </a:solidFill>
                <a:latin typeface="Libre Baskerville" panose="02000000000000000000" pitchFamily="2" charset="0"/>
              </a:rPr>
              <a:t>–Clarke–Groves auction</a:t>
            </a:r>
          </a:p>
        </p:txBody>
      </p:sp>
      <p:sp>
        <p:nvSpPr>
          <p:cNvPr id="2" name="Content Placeholder 2">
            <a:extLst>
              <a:ext uri="{FF2B5EF4-FFF2-40B4-BE49-F238E27FC236}">
                <a16:creationId xmlns:a16="http://schemas.microsoft.com/office/drawing/2014/main" id="{727B004C-5E2F-6565-884A-5EAEBFCBA694}"/>
              </a:ext>
            </a:extLst>
          </p:cNvPr>
          <p:cNvSpPr txBox="1">
            <a:spLocks/>
          </p:cNvSpPr>
          <p:nvPr/>
        </p:nvSpPr>
        <p:spPr>
          <a:xfrm>
            <a:off x="785583" y="5240607"/>
            <a:ext cx="11246056" cy="18418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A type of sealed-bid auction.</a:t>
            </a:r>
          </a:p>
          <a:p>
            <a:pPr>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Bidders submit bids that report their valuations for the item(s), without knowing the bids of other bidders.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764BF36-BA3E-7205-39B1-412DF4A40851}"/>
                  </a:ext>
                </a:extLst>
              </p:cNvPr>
              <p:cNvSpPr txBox="1">
                <a:spLocks/>
              </p:cNvSpPr>
              <p:nvPr/>
            </p:nvSpPr>
            <p:spPr>
              <a:xfrm>
                <a:off x="853756" y="1554648"/>
                <a:ext cx="10733649" cy="402336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Vickrey</a:t>
                </a:r>
                <a:r>
                  <a:rPr lang="en-US" dirty="0">
                    <a:latin typeface="Times New Roman" panose="02020603050405020304" pitchFamily="18" charset="0"/>
                    <a:cs typeface="Times New Roman" panose="02020603050405020304" pitchFamily="18" charset="0"/>
                  </a:rPr>
                  <a:t>–Clarke–Groves mechanism or a Pivotal mechanism is a Groves mechanism </a:t>
                </a:r>
                <a14:m>
                  <m:oMath xmlns:m="http://schemas.openxmlformats.org/officeDocument/2006/math">
                    <m:d>
                      <m:dPr>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𝑃</m:t>
                        </m:r>
                      </m:e>
                    </m:d>
                  </m:oMath>
                </a14:m>
                <a:r>
                  <a:rPr lang="en-US" dirty="0">
                    <a:latin typeface="Times New Roman" panose="02020603050405020304" pitchFamily="18" charset="0"/>
                    <a:cs typeface="Times New Roman" panose="02020603050405020304" pitchFamily="18" charset="0"/>
                  </a:rPr>
                  <a:t>, such that</a:t>
                </a:r>
              </a:p>
              <a:p>
                <a:pPr algn="ctr"/>
                <a14:m>
                  <m:oMath xmlns:m="http://schemas.openxmlformats.org/officeDocument/2006/math">
                    <m:r>
                      <a:rPr lang="en-US" i="1" smtClean="0">
                        <a:latin typeface="Cambria Math" panose="02040503050406030204" pitchFamily="18" charset="0"/>
                        <a:ea typeface="Cambria Math" panose="02040503050406030204" pitchFamily="18" charset="0"/>
                      </a:rPr>
                      <m:t>𝑋</m:t>
                    </m:r>
                    <m:d>
                      <m:dPr>
                        <m:ctrlPr>
                          <a:rPr lang="en-US" i="1">
                            <a:latin typeface="Cambria Math" panose="02040503050406030204" pitchFamily="18" charset="0"/>
                          </a:rPr>
                        </m:ctrlPr>
                      </m:dPr>
                      <m:e>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𝑣</m:t>
                            </m:r>
                          </m:e>
                        </m:acc>
                      </m:e>
                    </m:d>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𝑎𝑟𝑔𝑚𝑎𝑥</m:t>
                    </m:r>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i="1" smtClean="0">
                            <a:latin typeface="Cambria Math" panose="02040503050406030204" pitchFamily="18" charset="0"/>
                            <a:ea typeface="Cambria Math" panose="02040503050406030204" pitchFamily="18" charset="0"/>
                          </a:rPr>
                          <m:t>𝑖</m:t>
                        </m:r>
                      </m:sub>
                      <m:sup/>
                      <m:e>
                        <m:acc>
                          <m:accPr>
                            <m:chr m:val="̂"/>
                            <m:ctrlPr>
                              <a:rPr lang="en-US" i="1">
                                <a:latin typeface="Cambria Math" panose="02040503050406030204" pitchFamily="18" charset="0"/>
                                <a:ea typeface="Cambria Math" panose="02040503050406030204" pitchFamily="18" charset="0"/>
                              </a:rPr>
                            </m:ctrlPr>
                          </m:acc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𝑖</m:t>
                                </m:r>
                              </m:sub>
                            </m:sSub>
                          </m:e>
                        </m:acc>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𝑥</m:t>
                            </m:r>
                          </m:e>
                        </m:d>
                      </m:e>
                    </m:nary>
                  </m:oMath>
                </a14:m>
                <a:endParaRPr lang="en-US" dirty="0">
                  <a:latin typeface="Times New Roman" panose="02020603050405020304" pitchFamily="18" charset="0"/>
                  <a:ea typeface="Cambria Math" panose="02040503050406030204" pitchFamily="18" charset="0"/>
                </a:endParaRPr>
              </a:p>
              <a:p>
                <a:pPr algn="ct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𝑣</m:t>
                            </m:r>
                          </m:e>
                        </m:acc>
                      </m:e>
                    </m:d>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𝑚𝑎𝑥</m:t>
                    </m:r>
                    <m:nary>
                      <m:naryPr>
                        <m:chr m:val="∑"/>
                        <m:supHide m:val="on"/>
                        <m:ctrlPr>
                          <a:rPr lang="en-US" i="1">
                            <a:latin typeface="Cambria Math" panose="02040503050406030204" pitchFamily="18" charset="0"/>
                            <a:ea typeface="Cambria Math" panose="02040503050406030204" pitchFamily="18" charset="0"/>
                          </a:rPr>
                        </m:ctrlPr>
                      </m:naryPr>
                      <m:sub>
                        <m:r>
                          <a:rPr lang="en-US" i="1" smtClean="0">
                            <a:latin typeface="Cambria Math" panose="02040503050406030204" pitchFamily="18" charset="0"/>
                            <a:ea typeface="Cambria Math" panose="02040503050406030204" pitchFamily="18" charset="0"/>
                          </a:rPr>
                          <m:t>𝑗</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𝑖</m:t>
                        </m:r>
                      </m:sub>
                      <m:sup/>
                      <m:e>
                        <m:acc>
                          <m:accPr>
                            <m:chr m:val="̂"/>
                            <m:ctrlPr>
                              <a:rPr lang="en-US" i="1">
                                <a:latin typeface="Cambria Math" panose="02040503050406030204" pitchFamily="18" charset="0"/>
                                <a:ea typeface="Cambria Math" panose="02040503050406030204" pitchFamily="18" charset="0"/>
                              </a:rPr>
                            </m:ctrlPr>
                          </m:acc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𝑗</m:t>
                                </m:r>
                              </m:sub>
                            </m:sSub>
                          </m:e>
                        </m:acc>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nary>
                    <m:r>
                      <a:rPr lang="en-US" i="1" smtClean="0">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up/>
                      <m:e>
                        <m:acc>
                          <m:accPr>
                            <m:chr m:val="̂"/>
                            <m:ctrlPr>
                              <a:rPr lang="en-US" i="1">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𝑗</m:t>
                                </m:r>
                              </m:sub>
                            </m:sSub>
                          </m:e>
                        </m:acc>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d>
                              <m:dPr>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𝑣</m:t>
                                    </m:r>
                                  </m:e>
                                </m:acc>
                              </m:e>
                            </m:d>
                          </m:e>
                        </m:d>
                      </m:e>
                    </m:nary>
                  </m:oMath>
                </a14:m>
                <a:endParaRPr lang="en-US" dirty="0">
                  <a:latin typeface="Times New Roman" panose="02020603050405020304" pitchFamily="18" charset="0"/>
                  <a:cs typeface="Times New Roman" panose="02020603050405020304" pitchFamily="18" charset="0"/>
                </a:endParaRPr>
              </a:p>
              <a:p>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𝑖</m:t>
                            </m:r>
                          </m:sub>
                        </m:sSub>
                      </m:e>
                    </m:acc>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oMath>
                </a14:m>
                <a:r>
                  <a:rPr lang="en-US" dirty="0">
                    <a:latin typeface="Times New Roman" panose="02020603050405020304" pitchFamily="18" charset="0"/>
                    <a:cs typeface="Times New Roman" panose="02020603050405020304" pitchFamily="18" charset="0"/>
                  </a:rPr>
                  <a:t> the valuation (utility) function of </a:t>
                </a:r>
                <a14:m>
                  <m:oMath xmlns:m="http://schemas.openxmlformats.org/officeDocument/2006/math">
                    <m:r>
                      <a:rPr lang="en-US" i="1">
                        <a:latin typeface="Cambria Math" panose="02040503050406030204" pitchFamily="18" charset="0"/>
                        <a:ea typeface="Cambria Math" panose="02040503050406030204" pitchFamily="18" charset="0"/>
                      </a:rPr>
                      <m:t>𝑥</m:t>
                    </m:r>
                  </m:oMath>
                </a14:m>
                <a:r>
                  <a:rPr lang="en-US" dirty="0">
                    <a:latin typeface="Times New Roman" panose="02020603050405020304" pitchFamily="18" charset="0"/>
                    <a:cs typeface="Times New Roman" panose="02020603050405020304" pitchFamily="18" charset="0"/>
                  </a:rPr>
                  <a:t> from set </a:t>
                </a:r>
                <a14:m>
                  <m:oMath xmlns:m="http://schemas.openxmlformats.org/officeDocument/2006/math">
                    <m:r>
                      <a:rPr lang="en-US" i="1" smtClean="0">
                        <a:latin typeface="Cambria Math" panose="02040503050406030204" pitchFamily="18" charset="0"/>
                        <a:cs typeface="Times New Roman" panose="02020603050405020304" pitchFamily="18" charset="0"/>
                      </a:rPr>
                      <m:t>𝑋</m:t>
                    </m:r>
                  </m:oMath>
                </a14:m>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The payment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𝑣</m:t>
                            </m:r>
                          </m:e>
                        </m:acc>
                      </m:e>
                    </m:d>
                  </m:oMath>
                </a14:m>
                <a:r>
                  <a:rPr lang="en-US" dirty="0">
                    <a:latin typeface="Times New Roman" panose="02020603050405020304" pitchFamily="18" charset="0"/>
                    <a:cs typeface="Times New Roman" panose="02020603050405020304" pitchFamily="18" charset="0"/>
                  </a:rPr>
                  <a:t> is calculated as: the (total) social utility that the </a:t>
                </a:r>
                <a14:m>
                  <m:oMath xmlns:m="http://schemas.openxmlformats.org/officeDocument/2006/math">
                    <m:r>
                      <a:rPr lang="en-US" i="1" smtClean="0">
                        <a:latin typeface="Cambria Math" panose="02040503050406030204" pitchFamily="18" charset="0"/>
                        <a:ea typeface="Cambria Math" panose="02040503050406030204" pitchFamily="18" charset="0"/>
                      </a:rPr>
                      <m:t>𝑖</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𝑡h</m:t>
                    </m:r>
                  </m:oMath>
                </a14:m>
                <a:r>
                  <a:rPr lang="en-US" dirty="0">
                    <a:latin typeface="Times New Roman" panose="02020603050405020304" pitchFamily="18" charset="0"/>
                    <a:cs typeface="Times New Roman" panose="02020603050405020304" pitchFamily="18" charset="0"/>
                  </a:rPr>
                  <a:t> bidder is ignored, i.e., </a:t>
                </a:r>
                <a14:m>
                  <m:oMath xmlns:m="http://schemas.openxmlformats.org/officeDocument/2006/math">
                    <m:r>
                      <a:rPr lang="en-US" i="1">
                        <a:latin typeface="Cambria Math" panose="02040503050406030204" pitchFamily="18" charset="0"/>
                        <a:ea typeface="Cambria Math" panose="02040503050406030204" pitchFamily="18" charset="0"/>
                      </a:rPr>
                      <m:t>𝑚𝑎𝑥</m:t>
                    </m:r>
                    <m:nary>
                      <m:naryPr>
                        <m:chr m:val="∑"/>
                        <m:supHide m:val="on"/>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up/>
                      <m:e>
                        <m:acc>
                          <m:accPr>
                            <m:chr m:val="̂"/>
                            <m:ctrlPr>
                              <a:rPr lang="en-US" i="1">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𝑗</m:t>
                                </m:r>
                              </m:sub>
                            </m:sSub>
                          </m:e>
                        </m:acc>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nary>
                  </m:oMath>
                </a14:m>
                <a:r>
                  <a:rPr lang="en-US" dirty="0">
                    <a:latin typeface="Times New Roman" panose="02020603050405020304" pitchFamily="18" charset="0"/>
                    <a:cs typeface="Times New Roman" panose="02020603050405020304" pitchFamily="18" charset="0"/>
                  </a:rPr>
                  <a:t>, subtracted by the utility choice that the </a:t>
                </a:r>
                <a14:m>
                  <m:oMath xmlns:m="http://schemas.openxmlformats.org/officeDocument/2006/math">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𝑡h</m:t>
                    </m:r>
                  </m:oMath>
                </a14:m>
                <a:r>
                  <a:rPr lang="en-US" dirty="0">
                    <a:latin typeface="Times New Roman" panose="02020603050405020304" pitchFamily="18" charset="0"/>
                    <a:cs typeface="Times New Roman" panose="02020603050405020304" pitchFamily="18" charset="0"/>
                  </a:rPr>
                  <a:t> bidder is considered, i.e., </a:t>
                </a:r>
                <a14:m>
                  <m:oMath xmlns:m="http://schemas.openxmlformats.org/officeDocument/2006/math">
                    <m:nary>
                      <m:naryPr>
                        <m:chr m:val="∑"/>
                        <m:supHide m:val="on"/>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up/>
                      <m:e>
                        <m:acc>
                          <m:accPr>
                            <m:chr m:val="̂"/>
                            <m:ctrlPr>
                              <a:rPr lang="en-US" i="1">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𝑗</m:t>
                                </m:r>
                              </m:sub>
                            </m:sSub>
                          </m:e>
                        </m:acc>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d>
                              <m:dPr>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𝑣</m:t>
                                    </m:r>
                                  </m:e>
                                </m:acc>
                              </m:e>
                            </m:d>
                          </m:e>
                        </m:d>
                      </m:e>
                    </m:nary>
                  </m:oMath>
                </a14:m>
                <a:r>
                  <a:rPr lang="en-US" dirty="0">
                    <a:latin typeface="Times New Roman" panose="02020603050405020304" pitchFamily="18" charset="0"/>
                    <a:cs typeface="Times New Roman" panose="02020603050405020304" pitchFamily="18" charset="0"/>
                  </a:rPr>
                  <a:t>.  </a:t>
                </a:r>
              </a:p>
            </p:txBody>
          </p:sp>
        </mc:Choice>
        <mc:Fallback xmlns="">
          <p:sp>
            <p:nvSpPr>
              <p:cNvPr id="4" name="Content Placeholder 2">
                <a:extLst>
                  <a:ext uri="{FF2B5EF4-FFF2-40B4-BE49-F238E27FC236}">
                    <a16:creationId xmlns:a16="http://schemas.microsoft.com/office/drawing/2014/main" id="{1764BF36-BA3E-7205-39B1-412DF4A40851}"/>
                  </a:ext>
                </a:extLst>
              </p:cNvPr>
              <p:cNvSpPr txBox="1">
                <a:spLocks noRot="1" noChangeAspect="1" noMove="1" noResize="1" noEditPoints="1" noAdjustHandles="1" noChangeArrowheads="1" noChangeShapeType="1" noTextEdit="1"/>
              </p:cNvSpPr>
              <p:nvPr/>
            </p:nvSpPr>
            <p:spPr>
              <a:xfrm>
                <a:off x="853756" y="1554648"/>
                <a:ext cx="10733649" cy="4023360"/>
              </a:xfrm>
              <a:prstGeom prst="rect">
                <a:avLst/>
              </a:prstGeom>
              <a:blipFill>
                <a:blip r:embed="rId3"/>
                <a:stretch>
                  <a:fillRect l="-1300" b="-8805"/>
                </a:stretch>
              </a:blipFill>
            </p:spPr>
            <p:txBody>
              <a:bodyPr/>
              <a:lstStyle/>
              <a:p>
                <a:r>
                  <a:rPr lang="en-CN">
                    <a:noFill/>
                  </a:rPr>
                  <a:t> </a:t>
                </a:r>
              </a:p>
            </p:txBody>
          </p:sp>
        </mc:Fallback>
      </mc:AlternateContent>
    </p:spTree>
    <p:extLst>
      <p:ext uri="{BB962C8B-B14F-4D97-AF65-F5344CB8AC3E}">
        <p14:creationId xmlns:p14="http://schemas.microsoft.com/office/powerpoint/2010/main" val="55672165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3490" y="473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2"/>
            <a:ext cx="1785256" cy="724604"/>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5485943" y="4735"/>
            <a:ext cx="1785256" cy="1131408"/>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3670647" y="-5248"/>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366624" y="9344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71734" y="90264"/>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46694"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18953" y="105426"/>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3" name="Content Placeholder 2">
            <a:extLst>
              <a:ext uri="{FF2B5EF4-FFF2-40B4-BE49-F238E27FC236}">
                <a16:creationId xmlns:a16="http://schemas.microsoft.com/office/drawing/2014/main" id="{D27A2B3B-DB12-302E-C1C2-2BBCD19CE988}"/>
              </a:ext>
            </a:extLst>
          </p:cNvPr>
          <p:cNvSpPr txBox="1">
            <a:spLocks/>
          </p:cNvSpPr>
          <p:nvPr/>
        </p:nvSpPr>
        <p:spPr>
          <a:xfrm>
            <a:off x="786139" y="3654568"/>
            <a:ext cx="10152062" cy="18418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CDD2E6D-FAA8-B7AB-123A-01607FC97282}"/>
              </a:ext>
            </a:extLst>
          </p:cNvPr>
          <p:cNvSpPr txBox="1"/>
          <p:nvPr/>
        </p:nvSpPr>
        <p:spPr>
          <a:xfrm>
            <a:off x="967691" y="1664862"/>
            <a:ext cx="10821759" cy="4401205"/>
          </a:xfrm>
          <a:prstGeom prst="rect">
            <a:avLst/>
          </a:prstGeom>
          <a:noFill/>
        </p:spPr>
        <p:txBody>
          <a:bodyPr wrap="square" rtlCol="0">
            <a:spAutoFit/>
          </a:bodyPr>
          <a:lstStyle/>
          <a:p>
            <a:endParaRPr lang="en-US" sz="2000" dirty="0">
              <a:cs typeface="Times New Roman" panose="02020603050405020304" pitchFamily="18" charset="0"/>
            </a:endParaRPr>
          </a:p>
          <a:p>
            <a:pPr marL="342900" indent="-342900">
              <a:buFont typeface="Wingdings" pitchFamily="2" charset="2"/>
              <a:buChar char="§"/>
            </a:pPr>
            <a:r>
              <a:rPr lang="en-US" sz="2000" dirty="0">
                <a:cs typeface="Times New Roman" panose="02020603050405020304" pitchFamily="18" charset="0"/>
              </a:rPr>
              <a:t>I</a:t>
            </a:r>
            <a:r>
              <a:rPr lang="en-US" sz="2000" b="0" i="0" dirty="0">
                <a:effectLst/>
              </a:rPr>
              <a:t>n each BS−RN−UE</a:t>
            </a:r>
            <a:r>
              <a:rPr lang="zh-CN" altLang="en-US" sz="2000" b="0" i="0" dirty="0">
                <a:effectLst/>
              </a:rPr>
              <a:t> </a:t>
            </a:r>
            <a:r>
              <a:rPr lang="en-US" sz="2000" b="0" i="0" dirty="0">
                <a:effectLst/>
              </a:rPr>
              <a:t>combination</a:t>
            </a:r>
            <a:r>
              <a:rPr lang="en-US" altLang="zh-CN" sz="2000" b="0" i="0" dirty="0">
                <a:effectLst/>
              </a:rPr>
              <a:t>,</a:t>
            </a:r>
            <a:r>
              <a:rPr lang="zh-CN" altLang="en-US" sz="2000" b="0" i="0" dirty="0">
                <a:effectLst/>
              </a:rPr>
              <a:t> </a:t>
            </a:r>
            <a:r>
              <a:rPr lang="en-US" altLang="zh-CN" sz="2000" b="0" i="0" dirty="0">
                <a:effectLst/>
              </a:rPr>
              <a:t>the</a:t>
            </a:r>
            <a:r>
              <a:rPr lang="zh-CN" altLang="en-US" sz="2000" b="0" i="0" dirty="0">
                <a:effectLst/>
              </a:rPr>
              <a:t> </a:t>
            </a:r>
            <a:r>
              <a:rPr lang="en-US" altLang="zh-CN" sz="2000" b="0" i="0" dirty="0">
                <a:effectLst/>
              </a:rPr>
              <a:t>utility</a:t>
            </a:r>
            <a:r>
              <a:rPr lang="zh-CN" altLang="en-US" sz="2000" b="0" i="0" dirty="0">
                <a:effectLst/>
              </a:rPr>
              <a:t> </a:t>
            </a:r>
            <a:r>
              <a:rPr lang="en-US" sz="2000" b="0" i="0" dirty="0">
                <a:effectLst/>
              </a:rPr>
              <a:t>optimization problem can be translated into</a:t>
            </a:r>
            <a:r>
              <a:rPr lang="zh-CN" altLang="en-US" sz="2000" b="0" i="0" dirty="0">
                <a:effectLst/>
              </a:rPr>
              <a:t> </a:t>
            </a:r>
            <a:r>
              <a:rPr lang="en-US" sz="2000" b="0" i="0" dirty="0">
                <a:effectLst/>
              </a:rPr>
              <a:t>a two-stage Stackelberg game. Both </a:t>
            </a:r>
            <a:r>
              <a:rPr lang="en-US" altLang="zh-CN" sz="2000" b="0" i="0" dirty="0">
                <a:effectLst/>
              </a:rPr>
              <a:t>BS</a:t>
            </a:r>
            <a:r>
              <a:rPr lang="zh-CN" altLang="en-US" sz="2000" b="0" i="0" dirty="0">
                <a:effectLst/>
              </a:rPr>
              <a:t> </a:t>
            </a:r>
            <a:r>
              <a:rPr lang="en-US" sz="2000" b="0" i="0" dirty="0">
                <a:effectLst/>
              </a:rPr>
              <a:t>and </a:t>
            </a:r>
            <a:r>
              <a:rPr lang="en-US" altLang="zh-CN" sz="2000" b="0" i="0" dirty="0">
                <a:effectLst/>
              </a:rPr>
              <a:t>RNs</a:t>
            </a:r>
            <a:r>
              <a:rPr lang="zh-CN" altLang="en-US" sz="2000" b="0" i="0" dirty="0">
                <a:effectLst/>
              </a:rPr>
              <a:t> </a:t>
            </a:r>
            <a:r>
              <a:rPr lang="en-US" sz="2000" b="0" i="0" dirty="0">
                <a:effectLst/>
              </a:rPr>
              <a:t>obtain their maximum utility when the game get Nash</a:t>
            </a:r>
            <a:r>
              <a:rPr lang="zh-CN" altLang="en-US" sz="2000" b="0" i="0" dirty="0">
                <a:effectLst/>
              </a:rPr>
              <a:t> </a:t>
            </a:r>
            <a:r>
              <a:rPr lang="en-US" sz="2000" b="0" i="0" dirty="0">
                <a:effectLst/>
              </a:rPr>
              <a:t>Equilibrium.</a:t>
            </a:r>
            <a:r>
              <a:rPr lang="zh-CN" altLang="en-US" sz="2000" b="0" i="0" dirty="0">
                <a:effectLst/>
              </a:rPr>
              <a:t> </a:t>
            </a:r>
            <a:r>
              <a:rPr lang="en-US" altLang="zh-CN" sz="2000" b="0" i="0" dirty="0">
                <a:solidFill>
                  <a:srgbClr val="C00000"/>
                </a:solidFill>
                <a:effectLst/>
              </a:rPr>
              <a:t>(have</a:t>
            </a:r>
            <a:r>
              <a:rPr lang="zh-CN" altLang="en-US" sz="2000" b="0" i="0" dirty="0">
                <a:solidFill>
                  <a:srgbClr val="C00000"/>
                </a:solidFill>
                <a:effectLst/>
              </a:rPr>
              <a:t> </a:t>
            </a:r>
            <a:r>
              <a:rPr lang="en-US" altLang="zh-CN" sz="2000" b="0" i="0" dirty="0">
                <a:solidFill>
                  <a:srgbClr val="C00000"/>
                </a:solidFill>
                <a:effectLst/>
              </a:rPr>
              <a:t>done)</a:t>
            </a:r>
            <a:br>
              <a:rPr lang="en-US" sz="2000" dirty="0"/>
            </a:br>
            <a:endParaRPr lang="en-US" sz="2000" dirty="0"/>
          </a:p>
          <a:p>
            <a:pPr marL="342900" indent="-342900">
              <a:buFont typeface="Wingdings" pitchFamily="2" charset="2"/>
              <a:buChar char="§"/>
            </a:pPr>
            <a:r>
              <a:rPr lang="en-US" altLang="zh-CN" sz="2000" b="0" i="0" dirty="0">
                <a:effectLst/>
              </a:rPr>
              <a:t>We</a:t>
            </a:r>
            <a:r>
              <a:rPr lang="zh-CN" altLang="en-US" sz="2000" b="0" i="0" dirty="0">
                <a:effectLst/>
              </a:rPr>
              <a:t> </a:t>
            </a:r>
            <a:r>
              <a:rPr lang="en-US" altLang="zh-CN" sz="2000" b="0" i="0" dirty="0">
                <a:effectLst/>
              </a:rPr>
              <a:t>are</a:t>
            </a:r>
            <a:r>
              <a:rPr lang="zh-CN" altLang="en-US" sz="2000" dirty="0"/>
              <a:t> </a:t>
            </a:r>
            <a:r>
              <a:rPr lang="en-US" altLang="zh-CN" sz="2000" dirty="0"/>
              <a:t>going</a:t>
            </a:r>
            <a:r>
              <a:rPr lang="en-US" sz="2000" b="0" i="0" dirty="0">
                <a:effectLst/>
              </a:rPr>
              <a:t> to select the optima</a:t>
            </a:r>
            <a:r>
              <a:rPr lang="en-US" altLang="zh-CN" sz="2000" b="0" i="0" dirty="0">
                <a:effectLst/>
              </a:rPr>
              <a:t>l</a:t>
            </a:r>
            <a:r>
              <a:rPr lang="zh-CN" altLang="en-US" sz="2000" b="0" i="0" dirty="0">
                <a:effectLst/>
              </a:rPr>
              <a:t> </a:t>
            </a:r>
            <a:r>
              <a:rPr lang="en-US" altLang="zh-CN" sz="2000" b="0" i="0" dirty="0">
                <a:effectLst/>
              </a:rPr>
              <a:t>RN</a:t>
            </a:r>
            <a:r>
              <a:rPr lang="zh-CN" altLang="en-US" sz="2000" b="0" i="0" dirty="0">
                <a:effectLst/>
              </a:rPr>
              <a:t> </a:t>
            </a:r>
            <a:r>
              <a:rPr lang="en-US" altLang="zh-CN" sz="2000" b="0" i="0" dirty="0">
                <a:effectLst/>
              </a:rPr>
              <a:t>for</a:t>
            </a:r>
            <a:r>
              <a:rPr lang="zh-CN" altLang="en-US" sz="2000" b="0" i="0" dirty="0">
                <a:effectLst/>
              </a:rPr>
              <a:t> </a:t>
            </a:r>
            <a:r>
              <a:rPr lang="en-US" altLang="zh-CN" sz="2000" b="0" i="0" dirty="0">
                <a:effectLst/>
              </a:rPr>
              <a:t>UE.</a:t>
            </a:r>
            <a:r>
              <a:rPr lang="zh-CN" altLang="en-US" sz="2000" dirty="0"/>
              <a:t> </a:t>
            </a:r>
            <a:r>
              <a:rPr lang="en-US" sz="2000" b="0" i="0" dirty="0">
                <a:effectLst/>
              </a:rPr>
              <a:t>As a typical sealed-bid auction, the</a:t>
            </a:r>
            <a:br>
              <a:rPr lang="en-US" sz="2000" dirty="0"/>
            </a:br>
            <a:r>
              <a:rPr lang="en-US" sz="2000" b="0" i="0" dirty="0">
                <a:effectLst/>
              </a:rPr>
              <a:t>NOMA relay nodes submit their bids that report their service</a:t>
            </a:r>
            <a:r>
              <a:rPr lang="zh-CN" altLang="en-US" sz="2000" b="0" i="0" dirty="0">
                <a:effectLst/>
              </a:rPr>
              <a:t> </a:t>
            </a:r>
            <a:r>
              <a:rPr lang="en-US" sz="2000" b="0" i="0" dirty="0">
                <a:effectLst/>
              </a:rPr>
              <a:t>valuation they can reach in the relay forwarding, without</a:t>
            </a:r>
            <a:r>
              <a:rPr lang="zh-CN" altLang="en-US" sz="2000" b="0" i="0" dirty="0">
                <a:effectLst/>
              </a:rPr>
              <a:t> </a:t>
            </a:r>
            <a:r>
              <a:rPr lang="en-US" sz="2000" b="0" i="0" dirty="0">
                <a:effectLst/>
              </a:rPr>
              <a:t>knowing the bids of others.</a:t>
            </a:r>
            <a:r>
              <a:rPr lang="zh-CN" altLang="en-US" sz="2000" b="0" i="0" dirty="0">
                <a:effectLst/>
              </a:rPr>
              <a:t> </a:t>
            </a:r>
            <a:endParaRPr lang="en-US" sz="2000" b="0" i="0" dirty="0">
              <a:effectLst/>
            </a:endParaRPr>
          </a:p>
          <a:p>
            <a:pPr marL="342900" indent="-342900">
              <a:buFont typeface="Wingdings" pitchFamily="2" charset="2"/>
              <a:buChar char="§"/>
            </a:pPr>
            <a:endParaRPr lang="en-US" sz="2000" dirty="0"/>
          </a:p>
          <a:p>
            <a:pPr marL="342900" indent="-342900">
              <a:buFont typeface="Wingdings" pitchFamily="2" charset="2"/>
              <a:buChar char="§"/>
            </a:pPr>
            <a:r>
              <a:rPr lang="en-US" altLang="zh-CN" sz="2000" b="0" i="0" dirty="0" err="1">
                <a:effectLst/>
              </a:rPr>
              <a:t>T</a:t>
            </a:r>
            <a:r>
              <a:rPr lang="en-US" sz="2000" b="0" i="0" dirty="0" err="1">
                <a:effectLst/>
              </a:rPr>
              <a:t>utility</a:t>
            </a:r>
            <a:r>
              <a:rPr lang="en-US" sz="2000" b="0" i="0" dirty="0">
                <a:effectLst/>
              </a:rPr>
              <a:t> function</a:t>
            </a:r>
            <a:r>
              <a:rPr lang="zh-CN" altLang="en-US" sz="2000" b="0" i="0" dirty="0">
                <a:effectLst/>
              </a:rPr>
              <a:t> </a:t>
            </a:r>
            <a:r>
              <a:rPr lang="en-US" sz="2000" b="0" i="0" dirty="0">
                <a:effectLst/>
              </a:rPr>
              <a:t>of relay is considered as the service valuation and thus the</a:t>
            </a:r>
            <a:r>
              <a:rPr lang="zh-CN" altLang="en-US" sz="2000" b="0" i="0" dirty="0">
                <a:effectLst/>
              </a:rPr>
              <a:t> </a:t>
            </a:r>
            <a:r>
              <a:rPr lang="en-US" sz="2000" b="0" i="0" dirty="0">
                <a:effectLst/>
              </a:rPr>
              <a:t>maximum utility value from the first step is used for bidding</a:t>
            </a:r>
            <a:r>
              <a:rPr lang="zh-CN" altLang="en-US" sz="2000" b="0" i="0" dirty="0">
                <a:effectLst/>
              </a:rPr>
              <a:t> </a:t>
            </a:r>
            <a:r>
              <a:rPr lang="en-US" sz="2000" b="0" i="0" dirty="0">
                <a:effectLst/>
              </a:rPr>
              <a:t>in the game. Then, the base station serving as the broker will</a:t>
            </a:r>
            <a:r>
              <a:rPr lang="zh-CN" altLang="en-US" sz="2000" b="0" i="0" dirty="0">
                <a:effectLst/>
              </a:rPr>
              <a:t> </a:t>
            </a:r>
            <a:r>
              <a:rPr lang="en-US" sz="2000" b="0" i="0" dirty="0">
                <a:effectLst/>
              </a:rPr>
              <a:t>assign the relay service in a socially optimal manner</a:t>
            </a:r>
            <a:r>
              <a:rPr lang="en-US" sz="2000" b="0" i="0" dirty="0">
                <a:solidFill>
                  <a:srgbClr val="C00000"/>
                </a:solidFill>
                <a:effectLst/>
              </a:rPr>
              <a:t>. In this</a:t>
            </a:r>
            <a:r>
              <a:rPr lang="zh-CN" altLang="en-US" sz="2000" b="0" i="0" dirty="0">
                <a:solidFill>
                  <a:srgbClr val="C00000"/>
                </a:solidFill>
                <a:effectLst/>
              </a:rPr>
              <a:t> </a:t>
            </a:r>
            <a:r>
              <a:rPr lang="en-US" sz="2000" b="0" i="0" dirty="0">
                <a:solidFill>
                  <a:srgbClr val="C00000"/>
                </a:solidFill>
                <a:effectLst/>
              </a:rPr>
              <a:t>step, the utility function of relay is considered as the valuation</a:t>
            </a:r>
            <a:r>
              <a:rPr lang="zh-CN" altLang="en-US" sz="2000" b="0" i="0" dirty="0">
                <a:solidFill>
                  <a:srgbClr val="C00000"/>
                </a:solidFill>
                <a:effectLst/>
              </a:rPr>
              <a:t> </a:t>
            </a:r>
            <a:r>
              <a:rPr lang="en-US" sz="2000" b="0" i="0" dirty="0">
                <a:solidFill>
                  <a:srgbClr val="C00000"/>
                </a:solidFill>
                <a:effectLst/>
              </a:rPr>
              <a:t>and thus the maximum utility value from the first step is used</a:t>
            </a:r>
            <a:r>
              <a:rPr lang="zh-CN" altLang="en-US" sz="2000" b="0" i="0" dirty="0">
                <a:solidFill>
                  <a:srgbClr val="C00000"/>
                </a:solidFill>
                <a:effectLst/>
              </a:rPr>
              <a:t> </a:t>
            </a:r>
            <a:r>
              <a:rPr lang="en-US" sz="2000" b="0" i="0" dirty="0">
                <a:solidFill>
                  <a:srgbClr val="C00000"/>
                </a:solidFill>
                <a:effectLst/>
              </a:rPr>
              <a:t>for bidding in the game. </a:t>
            </a:r>
            <a:r>
              <a:rPr lang="en-US" sz="2000" b="0" i="0" dirty="0">
                <a:effectLst/>
              </a:rPr>
              <a:t>Winners of the game are the optimal</a:t>
            </a:r>
            <a:r>
              <a:rPr lang="zh-CN" altLang="en-US" sz="2000" b="0" i="0" dirty="0">
                <a:effectLst/>
              </a:rPr>
              <a:t> </a:t>
            </a:r>
            <a:r>
              <a:rPr lang="en-US" sz="2000" b="0" i="0" dirty="0">
                <a:effectLst/>
              </a:rPr>
              <a:t>relays for U E</a:t>
            </a:r>
            <a:r>
              <a:rPr lang="en-US" altLang="zh-CN" sz="2000" b="0" i="0" dirty="0">
                <a:effectLst/>
              </a:rPr>
              <a:t>s.</a:t>
            </a:r>
            <a:endParaRPr lang="en-US" sz="2000" dirty="0">
              <a:cs typeface="Times New Roman" panose="02020603050405020304" pitchFamily="18" charset="0"/>
            </a:endParaRPr>
          </a:p>
        </p:txBody>
      </p:sp>
      <p:sp>
        <p:nvSpPr>
          <p:cNvPr id="4" name="object 2">
            <a:extLst>
              <a:ext uri="{FF2B5EF4-FFF2-40B4-BE49-F238E27FC236}">
                <a16:creationId xmlns:a16="http://schemas.microsoft.com/office/drawing/2014/main" id="{9B74C4CA-3BB9-B989-E826-6E331C4F4670}"/>
              </a:ext>
            </a:extLst>
          </p:cNvPr>
          <p:cNvSpPr txBox="1">
            <a:spLocks/>
          </p:cNvSpPr>
          <p:nvPr/>
        </p:nvSpPr>
        <p:spPr>
          <a:xfrm>
            <a:off x="140601" y="1253321"/>
            <a:ext cx="11705011" cy="492443"/>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2800" b="1" dirty="0">
                <a:solidFill>
                  <a:srgbClr val="C00000"/>
                </a:solidFill>
                <a:latin typeface="Libre Baskerville" panose="02000000000000000000" pitchFamily="2" charset="0"/>
              </a:rPr>
              <a:t>Matching</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strategy:</a:t>
            </a:r>
            <a:r>
              <a:rPr lang="zh-CN" altLang="en-US" sz="2800" b="1" dirty="0">
                <a:solidFill>
                  <a:srgbClr val="C00000"/>
                </a:solidFill>
                <a:latin typeface="Libre Baskerville" panose="02000000000000000000" pitchFamily="2" charset="0"/>
              </a:rPr>
              <a:t> </a:t>
            </a:r>
            <a:r>
              <a:rPr lang="en-US" sz="2800" b="1" dirty="0" err="1">
                <a:solidFill>
                  <a:srgbClr val="C00000"/>
                </a:solidFill>
                <a:latin typeface="Libre Baskerville" panose="02000000000000000000" pitchFamily="2" charset="0"/>
              </a:rPr>
              <a:t>Vickrey</a:t>
            </a:r>
            <a:r>
              <a:rPr lang="en-US" sz="2800" b="1" dirty="0">
                <a:solidFill>
                  <a:srgbClr val="C00000"/>
                </a:solidFill>
                <a:latin typeface="Libre Baskerville" panose="02000000000000000000" pitchFamily="2" charset="0"/>
              </a:rPr>
              <a:t>–Clarke–Groves auction</a:t>
            </a:r>
          </a:p>
        </p:txBody>
      </p:sp>
    </p:spTree>
    <p:extLst>
      <p:ext uri="{BB962C8B-B14F-4D97-AF65-F5344CB8AC3E}">
        <p14:creationId xmlns:p14="http://schemas.microsoft.com/office/powerpoint/2010/main" val="292255934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3490" y="473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2"/>
            <a:ext cx="1785256" cy="724604"/>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385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113141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297821" y="10305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81330" y="11454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46694"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9061"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13" name="object 2">
            <a:extLst>
              <a:ext uri="{FF2B5EF4-FFF2-40B4-BE49-F238E27FC236}">
                <a16:creationId xmlns:a16="http://schemas.microsoft.com/office/drawing/2014/main" id="{C1279328-35DE-1C4F-B7E9-0D3292F4F853}"/>
              </a:ext>
            </a:extLst>
          </p:cNvPr>
          <p:cNvSpPr txBox="1">
            <a:spLocks/>
          </p:cNvSpPr>
          <p:nvPr/>
        </p:nvSpPr>
        <p:spPr>
          <a:xfrm>
            <a:off x="1403920" y="1091082"/>
            <a:ext cx="8605415" cy="640112"/>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lnSpc>
                <a:spcPct val="150000"/>
              </a:lnSpc>
              <a:spcBef>
                <a:spcPct val="20000"/>
              </a:spcBef>
              <a:defRPr/>
            </a:pPr>
            <a:r>
              <a:rPr lang="en-US" altLang="zh-CN" sz="2800" b="1" dirty="0">
                <a:solidFill>
                  <a:srgbClr val="C00000"/>
                </a:solidFill>
                <a:latin typeface="Libre Baskerville" panose="02000000000000000000" pitchFamily="2" charset="0"/>
              </a:rPr>
              <a:t>Numerical Simulation Results</a:t>
            </a:r>
          </a:p>
        </p:txBody>
      </p:sp>
      <p:pic>
        <p:nvPicPr>
          <p:cNvPr id="2" name="Picture 1">
            <a:extLst>
              <a:ext uri="{FF2B5EF4-FFF2-40B4-BE49-F238E27FC236}">
                <a16:creationId xmlns:a16="http://schemas.microsoft.com/office/drawing/2014/main" id="{A6EE525C-818C-3596-45FD-84DA3B2AA408}"/>
              </a:ext>
            </a:extLst>
          </p:cNvPr>
          <p:cNvPicPr>
            <a:picLocks noChangeAspect="1"/>
          </p:cNvPicPr>
          <p:nvPr/>
        </p:nvPicPr>
        <p:blipFill>
          <a:blip r:embed="rId3"/>
          <a:stretch>
            <a:fillRect/>
          </a:stretch>
        </p:blipFill>
        <p:spPr>
          <a:xfrm>
            <a:off x="2792230" y="2841622"/>
            <a:ext cx="1716779" cy="1958400"/>
          </a:xfrm>
          <a:prstGeom prst="rect">
            <a:avLst/>
          </a:prstGeom>
        </p:spPr>
      </p:pic>
      <p:pic>
        <p:nvPicPr>
          <p:cNvPr id="3" name="Picture 2">
            <a:extLst>
              <a:ext uri="{FF2B5EF4-FFF2-40B4-BE49-F238E27FC236}">
                <a16:creationId xmlns:a16="http://schemas.microsoft.com/office/drawing/2014/main" id="{39632EF5-2521-105D-7F07-71196A8C0861}"/>
              </a:ext>
            </a:extLst>
          </p:cNvPr>
          <p:cNvPicPr>
            <a:picLocks noChangeAspect="1"/>
          </p:cNvPicPr>
          <p:nvPr/>
        </p:nvPicPr>
        <p:blipFill>
          <a:blip r:embed="rId4"/>
          <a:stretch>
            <a:fillRect/>
          </a:stretch>
        </p:blipFill>
        <p:spPr>
          <a:xfrm>
            <a:off x="5611511" y="3185821"/>
            <a:ext cx="3975100" cy="1371600"/>
          </a:xfrm>
          <a:prstGeom prst="rect">
            <a:avLst/>
          </a:prstGeom>
        </p:spPr>
      </p:pic>
      <p:sp>
        <p:nvSpPr>
          <p:cNvPr id="5" name="TextBox 4">
            <a:extLst>
              <a:ext uri="{FF2B5EF4-FFF2-40B4-BE49-F238E27FC236}">
                <a16:creationId xmlns:a16="http://schemas.microsoft.com/office/drawing/2014/main" id="{CB94ED0E-E048-971A-7297-215BF4578215}"/>
              </a:ext>
            </a:extLst>
          </p:cNvPr>
          <p:cNvSpPr txBox="1"/>
          <p:nvPr/>
        </p:nvSpPr>
        <p:spPr>
          <a:xfrm>
            <a:off x="1885434" y="1876890"/>
            <a:ext cx="8421130" cy="646331"/>
          </a:xfrm>
          <a:prstGeom prst="rect">
            <a:avLst/>
          </a:prstGeom>
          <a:noFill/>
        </p:spPr>
        <p:txBody>
          <a:bodyPr wrap="square">
            <a:spAutoFit/>
          </a:bodyPr>
          <a:lstStyle/>
          <a:p>
            <a:pPr marL="285750" indent="-285750">
              <a:buFont typeface="Wingdings" pitchFamily="2" charset="2"/>
              <a:buChar char="§"/>
            </a:pPr>
            <a:r>
              <a:rPr lang="en-US" b="0" i="0" dirty="0">
                <a:effectLst/>
              </a:rPr>
              <a:t>Simulations are taken with the BS power budget in a range from 0 to 1 watt. The maximum power that RN can support for EN s is the same as BS power budget. </a:t>
            </a:r>
            <a:endParaRPr lang="en-CN" dirty="0"/>
          </a:p>
        </p:txBody>
      </p:sp>
      <p:sp>
        <p:nvSpPr>
          <p:cNvPr id="7" name="TextBox 6">
            <a:extLst>
              <a:ext uri="{FF2B5EF4-FFF2-40B4-BE49-F238E27FC236}">
                <a16:creationId xmlns:a16="http://schemas.microsoft.com/office/drawing/2014/main" id="{481DE528-7D98-453F-2FB9-FB5DE0E27E79}"/>
              </a:ext>
            </a:extLst>
          </p:cNvPr>
          <p:cNvSpPr txBox="1"/>
          <p:nvPr/>
        </p:nvSpPr>
        <p:spPr>
          <a:xfrm>
            <a:off x="2128303" y="5158690"/>
            <a:ext cx="7935393" cy="923330"/>
          </a:xfrm>
          <a:prstGeom prst="rect">
            <a:avLst/>
          </a:prstGeom>
          <a:noFill/>
        </p:spPr>
        <p:txBody>
          <a:bodyPr wrap="square">
            <a:spAutoFit/>
          </a:bodyPr>
          <a:lstStyle/>
          <a:p>
            <a:pPr marL="285750" indent="-285750">
              <a:buFont typeface="Wingdings" pitchFamily="2" charset="2"/>
              <a:buChar char="§"/>
            </a:pPr>
            <a:r>
              <a:rPr lang="en-US" b="0" i="0" dirty="0">
                <a:effectLst/>
              </a:rPr>
              <a:t>We have power ratio PBS(A) : PBS(B) = PBS(B) : PBS(C) = PBS(C) : PBS(D) = 0.2. In the first transmission from BS to U Es, sum of power of U Es is the power budget.</a:t>
            </a:r>
            <a:endParaRPr lang="en-CN" dirty="0"/>
          </a:p>
        </p:txBody>
      </p:sp>
    </p:spTree>
    <p:extLst>
      <p:ext uri="{BB962C8B-B14F-4D97-AF65-F5344CB8AC3E}">
        <p14:creationId xmlns:p14="http://schemas.microsoft.com/office/powerpoint/2010/main" val="313267721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3490" y="473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2"/>
            <a:ext cx="1785256" cy="724604"/>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385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113141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297821" y="10305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81330" y="11454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46694"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9061"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13" name="object 2">
            <a:extLst>
              <a:ext uri="{FF2B5EF4-FFF2-40B4-BE49-F238E27FC236}">
                <a16:creationId xmlns:a16="http://schemas.microsoft.com/office/drawing/2014/main" id="{C1279328-35DE-1C4F-B7E9-0D3292F4F853}"/>
              </a:ext>
            </a:extLst>
          </p:cNvPr>
          <p:cNvSpPr txBox="1">
            <a:spLocks/>
          </p:cNvSpPr>
          <p:nvPr/>
        </p:nvSpPr>
        <p:spPr>
          <a:xfrm>
            <a:off x="1327294" y="946507"/>
            <a:ext cx="8605415" cy="640112"/>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lnSpc>
                <a:spcPct val="150000"/>
              </a:lnSpc>
              <a:spcBef>
                <a:spcPct val="20000"/>
              </a:spcBef>
              <a:defRPr/>
            </a:pPr>
            <a:r>
              <a:rPr lang="en-US" altLang="zh-CN" sz="2800" b="1" dirty="0">
                <a:solidFill>
                  <a:srgbClr val="C00000"/>
                </a:solidFill>
                <a:latin typeface="Libre Baskerville" panose="02000000000000000000" pitchFamily="2" charset="0"/>
              </a:rPr>
              <a:t>Numerical Simulation</a:t>
            </a:r>
          </a:p>
        </p:txBody>
      </p:sp>
      <p:pic>
        <p:nvPicPr>
          <p:cNvPr id="4" name="Picture 3">
            <a:extLst>
              <a:ext uri="{FF2B5EF4-FFF2-40B4-BE49-F238E27FC236}">
                <a16:creationId xmlns:a16="http://schemas.microsoft.com/office/drawing/2014/main" id="{F48C57DC-A7D6-D431-EEC0-B52033A3CA60}"/>
              </a:ext>
            </a:extLst>
          </p:cNvPr>
          <p:cNvPicPr>
            <a:picLocks noChangeAspect="1"/>
          </p:cNvPicPr>
          <p:nvPr/>
        </p:nvPicPr>
        <p:blipFill>
          <a:blip r:embed="rId3"/>
          <a:stretch>
            <a:fillRect/>
          </a:stretch>
        </p:blipFill>
        <p:spPr>
          <a:xfrm>
            <a:off x="1973577" y="2785257"/>
            <a:ext cx="7312848" cy="1709497"/>
          </a:xfrm>
          <a:prstGeom prst="rect">
            <a:avLst/>
          </a:prstGeom>
        </p:spPr>
      </p:pic>
      <p:sp>
        <p:nvSpPr>
          <p:cNvPr id="8" name="TextBox 7">
            <a:extLst>
              <a:ext uri="{FF2B5EF4-FFF2-40B4-BE49-F238E27FC236}">
                <a16:creationId xmlns:a16="http://schemas.microsoft.com/office/drawing/2014/main" id="{2CF0BA64-C4EC-9C25-AF6D-1E0ADA9F63E2}"/>
              </a:ext>
            </a:extLst>
          </p:cNvPr>
          <p:cNvSpPr txBox="1"/>
          <p:nvPr/>
        </p:nvSpPr>
        <p:spPr>
          <a:xfrm>
            <a:off x="1072389" y="1909216"/>
            <a:ext cx="9115224" cy="646331"/>
          </a:xfrm>
          <a:prstGeom prst="rect">
            <a:avLst/>
          </a:prstGeom>
          <a:noFill/>
        </p:spPr>
        <p:txBody>
          <a:bodyPr wrap="square">
            <a:spAutoFit/>
          </a:bodyPr>
          <a:lstStyle/>
          <a:p>
            <a:pPr marL="285750" indent="-285750">
              <a:buFont typeface="Wingdings" pitchFamily="2" charset="2"/>
              <a:buChar char="§"/>
            </a:pPr>
            <a:r>
              <a:rPr lang="en-US" b="0" i="0" dirty="0">
                <a:effectLst/>
              </a:rPr>
              <a:t>Using VCG auction relay matching algorithm with the power budget of 0.2W , the maximum and optimal utility for three RNs and four UEs are shown in Table below:</a:t>
            </a:r>
            <a:endParaRPr lang="en-CN" dirty="0"/>
          </a:p>
        </p:txBody>
      </p:sp>
      <p:sp>
        <p:nvSpPr>
          <p:cNvPr id="10" name="TextBox 9">
            <a:extLst>
              <a:ext uri="{FF2B5EF4-FFF2-40B4-BE49-F238E27FC236}">
                <a16:creationId xmlns:a16="http://schemas.microsoft.com/office/drawing/2014/main" id="{A7944957-8E8F-173C-59E0-BAF012A770EE}"/>
              </a:ext>
            </a:extLst>
          </p:cNvPr>
          <p:cNvSpPr txBox="1"/>
          <p:nvPr/>
        </p:nvSpPr>
        <p:spPr>
          <a:xfrm>
            <a:off x="1315477" y="4846243"/>
            <a:ext cx="9561046" cy="923330"/>
          </a:xfrm>
          <a:prstGeom prst="rect">
            <a:avLst/>
          </a:prstGeom>
          <a:noFill/>
        </p:spPr>
        <p:txBody>
          <a:bodyPr wrap="square">
            <a:spAutoFit/>
          </a:bodyPr>
          <a:lstStyle/>
          <a:p>
            <a:pPr marL="285750" indent="-285750">
              <a:buFont typeface="Wingdings" pitchFamily="2" charset="2"/>
              <a:buChar char="§"/>
            </a:pPr>
            <a:r>
              <a:rPr lang="en-US" b="0" i="0" dirty="0">
                <a:effectLst/>
              </a:rPr>
              <a:t>Based on </a:t>
            </a:r>
            <a:r>
              <a:rPr lang="en-US" dirty="0"/>
              <a:t>our proposed pricing strategy, </a:t>
            </a:r>
            <a:r>
              <a:rPr lang="en-US" b="0" i="0" dirty="0">
                <a:effectLst/>
              </a:rPr>
              <a:t>we choose the best RN for users using VCG auction and the results are highlighted in the Table. The best strategy is three combinations: Relay 1 - User A, Relay 2 - User C, Relay 3 - User D and the last User B should be serviced by BS directly.</a:t>
            </a:r>
            <a:endParaRPr lang="en-CN" dirty="0"/>
          </a:p>
        </p:txBody>
      </p:sp>
    </p:spTree>
    <p:extLst>
      <p:ext uri="{BB962C8B-B14F-4D97-AF65-F5344CB8AC3E}">
        <p14:creationId xmlns:p14="http://schemas.microsoft.com/office/powerpoint/2010/main" val="98967517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3490" y="473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2"/>
            <a:ext cx="1785256" cy="724604"/>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385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113141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297821" y="10305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81330" y="11454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46694"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9061"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13" name="object 2">
            <a:extLst>
              <a:ext uri="{FF2B5EF4-FFF2-40B4-BE49-F238E27FC236}">
                <a16:creationId xmlns:a16="http://schemas.microsoft.com/office/drawing/2014/main" id="{C1279328-35DE-1C4F-B7E9-0D3292F4F853}"/>
              </a:ext>
            </a:extLst>
          </p:cNvPr>
          <p:cNvSpPr txBox="1">
            <a:spLocks/>
          </p:cNvSpPr>
          <p:nvPr/>
        </p:nvSpPr>
        <p:spPr>
          <a:xfrm>
            <a:off x="1430989" y="1081590"/>
            <a:ext cx="8605415" cy="553998"/>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3200" b="1" dirty="0">
                <a:solidFill>
                  <a:srgbClr val="C00000"/>
                </a:solidFill>
                <a:latin typeface="Libre Baskerville" panose="02000000000000000000" pitchFamily="2" charset="0"/>
              </a:rPr>
              <a:t>Result</a:t>
            </a:r>
            <a:r>
              <a:rPr lang="zh-CN" altLang="en-US" sz="3200" b="1" dirty="0">
                <a:solidFill>
                  <a:srgbClr val="C00000"/>
                </a:solidFill>
                <a:latin typeface="Libre Baskerville" panose="02000000000000000000" pitchFamily="2" charset="0"/>
              </a:rPr>
              <a:t> </a:t>
            </a:r>
            <a:r>
              <a:rPr lang="en-US" altLang="zh-CN" sz="3200" b="1" dirty="0">
                <a:solidFill>
                  <a:srgbClr val="C00000"/>
                </a:solidFill>
                <a:latin typeface="Libre Baskerville" panose="02000000000000000000" pitchFamily="2" charset="0"/>
              </a:rPr>
              <a:t>Analysis:</a:t>
            </a:r>
            <a:r>
              <a:rPr lang="zh-CN" altLang="en-US" sz="3200" b="1" dirty="0">
                <a:solidFill>
                  <a:srgbClr val="C00000"/>
                </a:solidFill>
                <a:latin typeface="Libre Baskerville" panose="02000000000000000000" pitchFamily="2" charset="0"/>
              </a:rPr>
              <a:t> </a:t>
            </a:r>
            <a:r>
              <a:rPr lang="en-US" altLang="zh-CN" sz="3200" b="1" dirty="0">
                <a:solidFill>
                  <a:srgbClr val="C00000"/>
                </a:solidFill>
                <a:latin typeface="Libre Baskerville" panose="02000000000000000000" pitchFamily="2" charset="0"/>
              </a:rPr>
              <a:t>Base</a:t>
            </a:r>
            <a:r>
              <a:rPr lang="zh-CN" altLang="en-US" sz="3200" b="1" dirty="0">
                <a:solidFill>
                  <a:srgbClr val="C00000"/>
                </a:solidFill>
                <a:latin typeface="Libre Baskerville" panose="02000000000000000000" pitchFamily="2" charset="0"/>
              </a:rPr>
              <a:t> </a:t>
            </a:r>
            <a:r>
              <a:rPr lang="en-US" altLang="zh-CN" sz="3200" b="1" dirty="0">
                <a:solidFill>
                  <a:srgbClr val="C00000"/>
                </a:solidFill>
                <a:latin typeface="Libre Baskerville" panose="02000000000000000000" pitchFamily="2" charset="0"/>
              </a:rPr>
              <a:t>Station</a:t>
            </a:r>
            <a:endParaRPr lang="en-US" sz="3200" b="1" dirty="0">
              <a:solidFill>
                <a:srgbClr val="C00000"/>
              </a:solidFill>
              <a:latin typeface="Libre Baskerville" panose="02000000000000000000" pitchFamily="2" charset="0"/>
            </a:endParaRPr>
          </a:p>
        </p:txBody>
      </p:sp>
      <p:pic>
        <p:nvPicPr>
          <p:cNvPr id="3" name="Picture 2">
            <a:extLst>
              <a:ext uri="{FF2B5EF4-FFF2-40B4-BE49-F238E27FC236}">
                <a16:creationId xmlns:a16="http://schemas.microsoft.com/office/drawing/2014/main" id="{72C3CCA2-A2AC-B9F7-41BF-1989255F6698}"/>
              </a:ext>
            </a:extLst>
          </p:cNvPr>
          <p:cNvPicPr>
            <a:picLocks noChangeAspect="1"/>
          </p:cNvPicPr>
          <p:nvPr/>
        </p:nvPicPr>
        <p:blipFill rotWithShape="1">
          <a:blip r:embed="rId3">
            <a:extLst>
              <a:ext uri="{28A0092B-C50C-407E-A947-70E740481C1C}">
                <a14:useLocalDpi xmlns:a14="http://schemas.microsoft.com/office/drawing/2010/main" val="0"/>
              </a:ext>
            </a:extLst>
          </a:blip>
          <a:srcRect l="9014" t="4762" r="5903"/>
          <a:stretch/>
        </p:blipFill>
        <p:spPr>
          <a:xfrm>
            <a:off x="237298" y="1918926"/>
            <a:ext cx="5434602" cy="4225500"/>
          </a:xfrm>
          <a:prstGeom prst="rect">
            <a:avLst/>
          </a:prstGeom>
        </p:spPr>
      </p:pic>
      <p:sp>
        <p:nvSpPr>
          <p:cNvPr id="4" name="TextBox 3">
            <a:extLst>
              <a:ext uri="{FF2B5EF4-FFF2-40B4-BE49-F238E27FC236}">
                <a16:creationId xmlns:a16="http://schemas.microsoft.com/office/drawing/2014/main" id="{ED0BE9E7-B007-11E5-FFDF-4971A1AF0265}"/>
              </a:ext>
            </a:extLst>
          </p:cNvPr>
          <p:cNvSpPr txBox="1"/>
          <p:nvPr/>
        </p:nvSpPr>
        <p:spPr>
          <a:xfrm>
            <a:off x="5967167" y="2267262"/>
            <a:ext cx="5769204" cy="3139321"/>
          </a:xfrm>
          <a:prstGeom prst="rect">
            <a:avLst/>
          </a:prstGeom>
          <a:noFill/>
        </p:spPr>
        <p:txBody>
          <a:bodyPr wrap="square">
            <a:spAutoFit/>
          </a:bodyPr>
          <a:lstStyle/>
          <a:p>
            <a:pPr marL="285750" indent="-285750">
              <a:buFont typeface="Wingdings" pitchFamily="2" charset="2"/>
              <a:buChar char="§"/>
            </a:pPr>
            <a:r>
              <a:rPr lang="en-US" dirty="0"/>
              <a:t>BS utility without RN to forward is shown in (a) and three situations the help of different relays are respectively shown in (b), (c) and (d). </a:t>
            </a:r>
          </a:p>
          <a:p>
            <a:endParaRPr lang="en-US" dirty="0"/>
          </a:p>
          <a:p>
            <a:pPr marL="285750" indent="-285750">
              <a:buFont typeface="Wingdings" pitchFamily="2" charset="2"/>
              <a:buChar char="§"/>
            </a:pPr>
            <a:r>
              <a:rPr lang="en-US" dirty="0"/>
              <a:t>We can find out When the power is very low under 0.1, it is more efficient to transmit directly by BS while the BS mostly earns more utility especially when the transmission power is high. </a:t>
            </a:r>
          </a:p>
          <a:p>
            <a:endParaRPr lang="en-US" dirty="0"/>
          </a:p>
          <a:p>
            <a:pPr marL="285750" indent="-285750">
              <a:buFont typeface="Wingdings" pitchFamily="2" charset="2"/>
              <a:buChar char="§"/>
            </a:pPr>
            <a:r>
              <a:rPr lang="en-US" dirty="0"/>
              <a:t>Therefore</a:t>
            </a:r>
            <a:r>
              <a:rPr lang="en-US" altLang="zh-CN" dirty="0"/>
              <a:t>,</a:t>
            </a:r>
            <a:r>
              <a:rPr lang="zh-CN" altLang="en-US" dirty="0"/>
              <a:t> </a:t>
            </a:r>
            <a:r>
              <a:rPr lang="en-US" dirty="0"/>
              <a:t>BS saves power and resource in the second transmission to four users with RN.</a:t>
            </a:r>
            <a:endParaRPr lang="en-CN" dirty="0"/>
          </a:p>
        </p:txBody>
      </p:sp>
    </p:spTree>
    <p:extLst>
      <p:ext uri="{BB962C8B-B14F-4D97-AF65-F5344CB8AC3E}">
        <p14:creationId xmlns:p14="http://schemas.microsoft.com/office/powerpoint/2010/main" val="371595628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3490" y="473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2"/>
            <a:ext cx="1785256" cy="724604"/>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385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113141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297821" y="10305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81330" y="11454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46694"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9061"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2" name="object 2">
            <a:extLst>
              <a:ext uri="{FF2B5EF4-FFF2-40B4-BE49-F238E27FC236}">
                <a16:creationId xmlns:a16="http://schemas.microsoft.com/office/drawing/2014/main" id="{FD8D46D9-C3B5-72E3-C6D5-537765B58C1E}"/>
              </a:ext>
            </a:extLst>
          </p:cNvPr>
          <p:cNvSpPr txBox="1">
            <a:spLocks/>
          </p:cNvSpPr>
          <p:nvPr/>
        </p:nvSpPr>
        <p:spPr>
          <a:xfrm>
            <a:off x="1173222" y="995114"/>
            <a:ext cx="8605415" cy="553998"/>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3200" b="1" dirty="0">
                <a:solidFill>
                  <a:srgbClr val="C00000"/>
                </a:solidFill>
                <a:latin typeface="Libre Baskerville" panose="02000000000000000000" pitchFamily="2" charset="0"/>
              </a:rPr>
              <a:t>Result</a:t>
            </a:r>
            <a:r>
              <a:rPr lang="zh-CN" altLang="en-US" sz="3200" b="1" dirty="0">
                <a:solidFill>
                  <a:srgbClr val="C00000"/>
                </a:solidFill>
                <a:latin typeface="Libre Baskerville" panose="02000000000000000000" pitchFamily="2" charset="0"/>
              </a:rPr>
              <a:t> </a:t>
            </a:r>
            <a:r>
              <a:rPr lang="en-US" altLang="zh-CN" sz="3200" b="1" dirty="0">
                <a:solidFill>
                  <a:srgbClr val="C00000"/>
                </a:solidFill>
                <a:latin typeface="Libre Baskerville" panose="02000000000000000000" pitchFamily="2" charset="0"/>
              </a:rPr>
              <a:t>Analysis:</a:t>
            </a:r>
            <a:r>
              <a:rPr lang="zh-CN" altLang="en-US" sz="3200" b="1" dirty="0">
                <a:solidFill>
                  <a:srgbClr val="C00000"/>
                </a:solidFill>
                <a:latin typeface="Libre Baskerville" panose="02000000000000000000" pitchFamily="2" charset="0"/>
              </a:rPr>
              <a:t> </a:t>
            </a:r>
            <a:r>
              <a:rPr lang="en-US" altLang="zh-CN" sz="3200" b="1" dirty="0">
                <a:solidFill>
                  <a:srgbClr val="C00000"/>
                </a:solidFill>
                <a:latin typeface="Libre Baskerville" panose="02000000000000000000" pitchFamily="2" charset="0"/>
              </a:rPr>
              <a:t>Relay</a:t>
            </a:r>
            <a:r>
              <a:rPr lang="zh-CN" altLang="en-US" sz="3200" b="1" dirty="0">
                <a:solidFill>
                  <a:srgbClr val="C00000"/>
                </a:solidFill>
                <a:latin typeface="Libre Baskerville" panose="02000000000000000000" pitchFamily="2" charset="0"/>
              </a:rPr>
              <a:t> </a:t>
            </a:r>
            <a:endParaRPr lang="en-US" sz="3200" b="1" dirty="0">
              <a:solidFill>
                <a:srgbClr val="C00000"/>
              </a:solidFill>
              <a:latin typeface="Libre Baskerville" panose="02000000000000000000" pitchFamily="2" charset="0"/>
            </a:endParaRPr>
          </a:p>
        </p:txBody>
      </p:sp>
      <p:pic>
        <p:nvPicPr>
          <p:cNvPr id="4" name="Picture 3">
            <a:extLst>
              <a:ext uri="{FF2B5EF4-FFF2-40B4-BE49-F238E27FC236}">
                <a16:creationId xmlns:a16="http://schemas.microsoft.com/office/drawing/2014/main" id="{01846CB2-D961-5857-23E2-A71A7A4045A2}"/>
              </a:ext>
            </a:extLst>
          </p:cNvPr>
          <p:cNvPicPr>
            <a:picLocks noChangeAspect="1"/>
          </p:cNvPicPr>
          <p:nvPr/>
        </p:nvPicPr>
        <p:blipFill rotWithShape="1">
          <a:blip r:embed="rId3">
            <a:extLst>
              <a:ext uri="{28A0092B-C50C-407E-A947-70E740481C1C}">
                <a14:useLocalDpi xmlns:a14="http://schemas.microsoft.com/office/drawing/2010/main" val="0"/>
              </a:ext>
            </a:extLst>
          </a:blip>
          <a:srcRect l="8686" t="2130" r="51426"/>
          <a:stretch/>
        </p:blipFill>
        <p:spPr>
          <a:xfrm>
            <a:off x="500798" y="1010750"/>
            <a:ext cx="2649024" cy="2740854"/>
          </a:xfrm>
          <a:prstGeom prst="rect">
            <a:avLst/>
          </a:prstGeom>
        </p:spPr>
      </p:pic>
      <p:pic>
        <p:nvPicPr>
          <p:cNvPr id="5" name="Picture 4">
            <a:extLst>
              <a:ext uri="{FF2B5EF4-FFF2-40B4-BE49-F238E27FC236}">
                <a16:creationId xmlns:a16="http://schemas.microsoft.com/office/drawing/2014/main" id="{F3273443-FFE9-0E9F-BD05-C125E12B8A63}"/>
              </a:ext>
            </a:extLst>
          </p:cNvPr>
          <p:cNvPicPr>
            <a:picLocks noChangeAspect="1"/>
          </p:cNvPicPr>
          <p:nvPr/>
        </p:nvPicPr>
        <p:blipFill rotWithShape="1">
          <a:blip r:embed="rId4">
            <a:extLst>
              <a:ext uri="{28A0092B-C50C-407E-A947-70E740481C1C}">
                <a14:useLocalDpi xmlns:a14="http://schemas.microsoft.com/office/drawing/2010/main" val="0"/>
              </a:ext>
            </a:extLst>
          </a:blip>
          <a:srcRect l="50872" t="3025" r="4274" b="2156"/>
          <a:stretch/>
        </p:blipFill>
        <p:spPr>
          <a:xfrm>
            <a:off x="258793" y="3849011"/>
            <a:ext cx="3133034" cy="2792894"/>
          </a:xfrm>
          <a:prstGeom prst="rect">
            <a:avLst/>
          </a:prstGeom>
        </p:spPr>
      </p:pic>
      <p:sp>
        <p:nvSpPr>
          <p:cNvPr id="6" name="TextBox 5">
            <a:extLst>
              <a:ext uri="{FF2B5EF4-FFF2-40B4-BE49-F238E27FC236}">
                <a16:creationId xmlns:a16="http://schemas.microsoft.com/office/drawing/2014/main" id="{E0CA760A-2B23-C09E-D435-895735971CED}"/>
              </a:ext>
            </a:extLst>
          </p:cNvPr>
          <p:cNvSpPr txBox="1"/>
          <p:nvPr/>
        </p:nvSpPr>
        <p:spPr>
          <a:xfrm>
            <a:off x="3650620" y="1846618"/>
            <a:ext cx="7560296" cy="3970318"/>
          </a:xfrm>
          <a:prstGeom prst="rect">
            <a:avLst/>
          </a:prstGeom>
          <a:noFill/>
        </p:spPr>
        <p:txBody>
          <a:bodyPr wrap="square">
            <a:spAutoFit/>
          </a:bodyPr>
          <a:lstStyle/>
          <a:p>
            <a:r>
              <a:rPr lang="en-US" altLang="zh-CN" dirty="0">
                <a:solidFill>
                  <a:srgbClr val="C00000"/>
                </a:solidFill>
              </a:rPr>
              <a:t>T</a:t>
            </a:r>
            <a:r>
              <a:rPr lang="en-US" dirty="0">
                <a:solidFill>
                  <a:srgbClr val="C00000"/>
                </a:solidFill>
              </a:rPr>
              <a:t>he utility of RN with different channel gain to support </a:t>
            </a:r>
            <a:r>
              <a:rPr lang="en-US" dirty="0" err="1">
                <a:solidFill>
                  <a:srgbClr val="C00000"/>
                </a:solidFill>
              </a:rPr>
              <a:t>UserB</a:t>
            </a:r>
            <a:r>
              <a:rPr lang="en-US" dirty="0">
                <a:solidFill>
                  <a:srgbClr val="C00000"/>
                </a:solidFill>
              </a:rPr>
              <a:t> with 0.2w power budget is illustrated</a:t>
            </a:r>
            <a:r>
              <a:rPr lang="en-US" altLang="zh-CN" dirty="0">
                <a:solidFill>
                  <a:srgbClr val="C00000"/>
                </a:solidFill>
              </a:rPr>
              <a:t>:</a:t>
            </a:r>
          </a:p>
          <a:p>
            <a:endParaRPr lang="en-US" altLang="zh-CN" dirty="0">
              <a:solidFill>
                <a:srgbClr val="C00000"/>
              </a:solidFill>
            </a:endParaRPr>
          </a:p>
          <a:p>
            <a:pPr marL="285750" indent="-285750">
              <a:buFont typeface="Wingdings" pitchFamily="2" charset="2"/>
              <a:buChar char="§"/>
            </a:pPr>
            <a:r>
              <a:rPr lang="en-US" dirty="0"/>
              <a:t>We can find out that as the channel gain increases and channel quality gets better, the optimal power for RN decreases because RNs can lower power can support the same service as BS for UEs. </a:t>
            </a:r>
          </a:p>
          <a:p>
            <a:endParaRPr lang="en-US" dirty="0"/>
          </a:p>
          <a:p>
            <a:endParaRPr lang="en-US" dirty="0"/>
          </a:p>
          <a:p>
            <a:pPr marL="285750" indent="-285750">
              <a:buFont typeface="Wingdings" pitchFamily="2" charset="2"/>
              <a:buChar char="§"/>
            </a:pPr>
            <a:r>
              <a:rPr lang="en-US" dirty="0"/>
              <a:t>In the Fig. (b), the maximum utility of different RNs with 0.2w budget supporting </a:t>
            </a:r>
            <a:r>
              <a:rPr lang="en-US" dirty="0" err="1"/>
              <a:t>UserA</a:t>
            </a:r>
            <a:r>
              <a:rPr lang="en-US" dirty="0"/>
              <a:t>, </a:t>
            </a:r>
            <a:r>
              <a:rPr lang="en-US" dirty="0" err="1"/>
              <a:t>UserB</a:t>
            </a:r>
            <a:r>
              <a:rPr lang="en-US" dirty="0"/>
              <a:t>, </a:t>
            </a:r>
            <a:r>
              <a:rPr lang="en-US" dirty="0" err="1"/>
              <a:t>UserC</a:t>
            </a:r>
            <a:r>
              <a:rPr lang="en-US" dirty="0"/>
              <a:t> and </a:t>
            </a:r>
            <a:r>
              <a:rPr lang="en-US" dirty="0" err="1"/>
              <a:t>UserD</a:t>
            </a:r>
            <a:r>
              <a:rPr lang="en-US" dirty="0"/>
              <a:t> are shown. We can see as the RN channel gain increases, the maximum of RN to support users increases.</a:t>
            </a:r>
            <a:r>
              <a:rPr lang="zh-CN" altLang="en-US" dirty="0"/>
              <a:t> </a:t>
            </a:r>
            <a:r>
              <a:rPr lang="en-US" dirty="0"/>
              <a:t>Due to interference estimated by the initiate power allocation, supporting </a:t>
            </a:r>
            <a:r>
              <a:rPr lang="en-US" dirty="0" err="1"/>
              <a:t>UserA</a:t>
            </a:r>
            <a:r>
              <a:rPr lang="en-US" dirty="0"/>
              <a:t> can gain more utility than other UEs for RNs with the same channel gain</a:t>
            </a:r>
            <a:r>
              <a:rPr lang="en-US" altLang="zh-CN" dirty="0"/>
              <a:t>.</a:t>
            </a:r>
            <a:endParaRPr lang="en-CN" dirty="0"/>
          </a:p>
        </p:txBody>
      </p:sp>
    </p:spTree>
    <p:extLst>
      <p:ext uri="{BB962C8B-B14F-4D97-AF65-F5344CB8AC3E}">
        <p14:creationId xmlns:p14="http://schemas.microsoft.com/office/powerpoint/2010/main" val="377980105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EA59C6-2648-35D4-B0F2-AA8201577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830" y="4421069"/>
            <a:ext cx="3111832" cy="2333874"/>
          </a:xfrm>
          <a:prstGeom prst="rect">
            <a:avLst/>
          </a:prstGeom>
        </p:spPr>
      </p:pic>
      <p:pic>
        <p:nvPicPr>
          <p:cNvPr id="4" name="Picture 3">
            <a:extLst>
              <a:ext uri="{FF2B5EF4-FFF2-40B4-BE49-F238E27FC236}">
                <a16:creationId xmlns:a16="http://schemas.microsoft.com/office/drawing/2014/main" id="{40A107EF-5DA5-B59D-C0AB-C7F45CBF4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73" y="1369209"/>
            <a:ext cx="4028945" cy="3209499"/>
          </a:xfrm>
          <a:prstGeom prst="rect">
            <a:avLst/>
          </a:prstGeom>
        </p:spPr>
      </p:pic>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3490" y="473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2"/>
            <a:ext cx="1785256" cy="724604"/>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385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113141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297821" y="10305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81330" y="11454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46694"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9061"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2" name="object 2">
            <a:extLst>
              <a:ext uri="{FF2B5EF4-FFF2-40B4-BE49-F238E27FC236}">
                <a16:creationId xmlns:a16="http://schemas.microsoft.com/office/drawing/2014/main" id="{DFA649E5-1394-DED6-4D7A-1DA2AA362F71}"/>
              </a:ext>
            </a:extLst>
          </p:cNvPr>
          <p:cNvSpPr txBox="1">
            <a:spLocks/>
          </p:cNvSpPr>
          <p:nvPr/>
        </p:nvSpPr>
        <p:spPr>
          <a:xfrm>
            <a:off x="606830" y="1039471"/>
            <a:ext cx="10414622" cy="492443"/>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2800" b="1" dirty="0">
                <a:solidFill>
                  <a:srgbClr val="C00000"/>
                </a:solidFill>
                <a:latin typeface="Libre Baskerville" panose="02000000000000000000" pitchFamily="2" charset="0"/>
              </a:rPr>
              <a:t>Result</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Analysis:</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End</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Users</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and</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Network</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efficiency</a:t>
            </a:r>
            <a:endParaRPr lang="en-US" sz="2800" b="1" dirty="0">
              <a:solidFill>
                <a:srgbClr val="C00000"/>
              </a:solidFill>
              <a:latin typeface="Libre Baskerville" panose="02000000000000000000" pitchFamily="2" charset="0"/>
            </a:endParaRPr>
          </a:p>
        </p:txBody>
      </p:sp>
      <p:sp>
        <p:nvSpPr>
          <p:cNvPr id="5" name="TextBox 4">
            <a:extLst>
              <a:ext uri="{FF2B5EF4-FFF2-40B4-BE49-F238E27FC236}">
                <a16:creationId xmlns:a16="http://schemas.microsoft.com/office/drawing/2014/main" id="{8EF09211-D47D-8E04-97DC-29543DB22653}"/>
              </a:ext>
            </a:extLst>
          </p:cNvPr>
          <p:cNvSpPr txBox="1"/>
          <p:nvPr/>
        </p:nvSpPr>
        <p:spPr>
          <a:xfrm>
            <a:off x="3946694" y="1584147"/>
            <a:ext cx="7984503" cy="369332"/>
          </a:xfrm>
          <a:prstGeom prst="rect">
            <a:avLst/>
          </a:prstGeom>
          <a:noFill/>
        </p:spPr>
        <p:txBody>
          <a:bodyPr wrap="square">
            <a:spAutoFit/>
          </a:bodyPr>
          <a:lstStyle/>
          <a:p>
            <a:r>
              <a:rPr lang="en-US" dirty="0">
                <a:solidFill>
                  <a:srgbClr val="C00000"/>
                </a:solidFill>
              </a:rPr>
              <a:t>Compare </a:t>
            </a:r>
            <a:r>
              <a:rPr lang="en-US" dirty="0" err="1">
                <a:solidFill>
                  <a:srgbClr val="C00000"/>
                </a:solidFill>
              </a:rPr>
              <a:t>QoE</a:t>
            </a:r>
            <a:r>
              <a:rPr lang="en-US" dirty="0">
                <a:solidFill>
                  <a:srgbClr val="C00000"/>
                </a:solidFill>
              </a:rPr>
              <a:t> of the four users if they are supported by different RNs and BS:</a:t>
            </a:r>
            <a:endParaRPr lang="en-CN" dirty="0">
              <a:solidFill>
                <a:srgbClr val="C00000"/>
              </a:solidFill>
            </a:endParaRPr>
          </a:p>
        </p:txBody>
      </p:sp>
      <p:sp>
        <p:nvSpPr>
          <p:cNvPr id="8" name="TextBox 7">
            <a:extLst>
              <a:ext uri="{FF2B5EF4-FFF2-40B4-BE49-F238E27FC236}">
                <a16:creationId xmlns:a16="http://schemas.microsoft.com/office/drawing/2014/main" id="{92387B41-66D8-C354-FFE2-7D346F72B8D1}"/>
              </a:ext>
            </a:extLst>
          </p:cNvPr>
          <p:cNvSpPr txBox="1"/>
          <p:nvPr/>
        </p:nvSpPr>
        <p:spPr>
          <a:xfrm>
            <a:off x="4067742" y="2170881"/>
            <a:ext cx="7742405" cy="2031325"/>
          </a:xfrm>
          <a:prstGeom prst="rect">
            <a:avLst/>
          </a:prstGeom>
          <a:noFill/>
        </p:spPr>
        <p:txBody>
          <a:bodyPr wrap="square">
            <a:spAutoFit/>
          </a:bodyPr>
          <a:lstStyle/>
          <a:p>
            <a:pPr marL="285750" indent="-285750">
              <a:buFont typeface="Wingdings" pitchFamily="2" charset="2"/>
              <a:buChar char="§"/>
            </a:pPr>
            <a:r>
              <a:rPr lang="en-US" dirty="0"/>
              <a:t>we can find out that users can obtain better service with relay than BS directly. </a:t>
            </a:r>
          </a:p>
          <a:p>
            <a:endParaRPr lang="en-US" dirty="0"/>
          </a:p>
          <a:p>
            <a:pPr marL="285750" indent="-285750">
              <a:buFont typeface="Wingdings" pitchFamily="2" charset="2"/>
              <a:buChar char="§"/>
            </a:pPr>
            <a:r>
              <a:rPr lang="en-US" dirty="0"/>
              <a:t>In the four sub-figures, </a:t>
            </a:r>
            <a:r>
              <a:rPr lang="en-US" dirty="0" err="1"/>
              <a:t>QoE</a:t>
            </a:r>
            <a:r>
              <a:rPr lang="en-US" dirty="0"/>
              <a:t> of UEs are respectively compared in four situations: with the help of relay 1, 2, 3 and without relay. Although different relays shows different performance for the network, </a:t>
            </a:r>
            <a:r>
              <a:rPr lang="en-US" dirty="0" err="1"/>
              <a:t>QoE</a:t>
            </a:r>
            <a:r>
              <a:rPr lang="en-US" dirty="0"/>
              <a:t> of all users significantly with relay forwarding. Therefore</a:t>
            </a:r>
            <a:r>
              <a:rPr lang="en-US" altLang="zh-CN" dirty="0"/>
              <a:t>,</a:t>
            </a:r>
            <a:r>
              <a:rPr lang="en-US" dirty="0"/>
              <a:t> UE receive more power and resource in the second transmission from RN rather than BS.</a:t>
            </a:r>
            <a:endParaRPr lang="en-CN" dirty="0"/>
          </a:p>
        </p:txBody>
      </p:sp>
      <p:sp>
        <p:nvSpPr>
          <p:cNvPr id="10" name="TextBox 9">
            <a:extLst>
              <a:ext uri="{FF2B5EF4-FFF2-40B4-BE49-F238E27FC236}">
                <a16:creationId xmlns:a16="http://schemas.microsoft.com/office/drawing/2014/main" id="{D5387694-3F85-4B07-F8DD-AA8F918CF729}"/>
              </a:ext>
            </a:extLst>
          </p:cNvPr>
          <p:cNvSpPr txBox="1"/>
          <p:nvPr/>
        </p:nvSpPr>
        <p:spPr>
          <a:xfrm>
            <a:off x="4103207" y="4255542"/>
            <a:ext cx="6315958" cy="646331"/>
          </a:xfrm>
          <a:prstGeom prst="rect">
            <a:avLst/>
          </a:prstGeom>
          <a:noFill/>
        </p:spPr>
        <p:txBody>
          <a:bodyPr wrap="square">
            <a:spAutoFit/>
          </a:bodyPr>
          <a:lstStyle/>
          <a:p>
            <a:r>
              <a:rPr lang="en-US" dirty="0">
                <a:solidFill>
                  <a:srgbClr val="C00000"/>
                </a:solidFill>
              </a:rPr>
              <a:t>Compare the utility of relay in the optimal BS − UE combination and the utility of relay in a random combination:</a:t>
            </a:r>
            <a:endParaRPr lang="en-CN" dirty="0">
              <a:solidFill>
                <a:srgbClr val="C00000"/>
              </a:solidFill>
            </a:endParaRPr>
          </a:p>
        </p:txBody>
      </p:sp>
      <p:sp>
        <p:nvSpPr>
          <p:cNvPr id="12" name="TextBox 11">
            <a:extLst>
              <a:ext uri="{FF2B5EF4-FFF2-40B4-BE49-F238E27FC236}">
                <a16:creationId xmlns:a16="http://schemas.microsoft.com/office/drawing/2014/main" id="{B7B0DBC0-6DC9-0BC9-8667-BCFDC94EA52A}"/>
              </a:ext>
            </a:extLst>
          </p:cNvPr>
          <p:cNvSpPr txBox="1"/>
          <p:nvPr/>
        </p:nvSpPr>
        <p:spPr>
          <a:xfrm>
            <a:off x="4103207" y="5031448"/>
            <a:ext cx="7117236" cy="1200329"/>
          </a:xfrm>
          <a:prstGeom prst="rect">
            <a:avLst/>
          </a:prstGeom>
          <a:noFill/>
        </p:spPr>
        <p:txBody>
          <a:bodyPr wrap="square">
            <a:spAutoFit/>
          </a:bodyPr>
          <a:lstStyle/>
          <a:p>
            <a:pPr marL="285750" indent="-285750">
              <a:buFont typeface="Wingdings" pitchFamily="2" charset="2"/>
              <a:buChar char="§"/>
            </a:pPr>
            <a:r>
              <a:rPr lang="en-US" dirty="0"/>
              <a:t>The power budget is 1w and transmission power increases from 0.2w to 1w, we can see that VCG auction relay strategy shows better performance than non-auction theory from the perspective of relay and thus better allocated power and matching.</a:t>
            </a:r>
            <a:endParaRPr lang="en-CN" dirty="0"/>
          </a:p>
        </p:txBody>
      </p:sp>
    </p:spTree>
    <p:extLst>
      <p:ext uri="{BB962C8B-B14F-4D97-AF65-F5344CB8AC3E}">
        <p14:creationId xmlns:p14="http://schemas.microsoft.com/office/powerpoint/2010/main" val="345403819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20027" y="0"/>
            <a:ext cx="1785256" cy="1131407"/>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0"/>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297821" y="883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98231" y="883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868333" y="883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18953" y="75488"/>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20" name="Rectangle 2">
            <a:extLst>
              <a:ext uri="{FF2B5EF4-FFF2-40B4-BE49-F238E27FC236}">
                <a16:creationId xmlns:a16="http://schemas.microsoft.com/office/drawing/2014/main" id="{F6D3C4B0-21E9-D898-093C-314A158C2975}"/>
              </a:ext>
            </a:extLst>
          </p:cNvPr>
          <p:cNvSpPr txBox="1">
            <a:spLocks noChangeArrowheads="1"/>
          </p:cNvSpPr>
          <p:nvPr/>
        </p:nvSpPr>
        <p:spPr>
          <a:xfrm>
            <a:off x="1361130" y="3180047"/>
            <a:ext cx="8229600" cy="523220"/>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ltLang="zh-CN" sz="2800" dirty="0">
              <a:ea typeface="宋体" pitchFamily="2" charset="-122"/>
            </a:endParaRPr>
          </a:p>
        </p:txBody>
      </p:sp>
      <p:sp>
        <p:nvSpPr>
          <p:cNvPr id="21" name="object 2">
            <a:extLst>
              <a:ext uri="{FF2B5EF4-FFF2-40B4-BE49-F238E27FC236}">
                <a16:creationId xmlns:a16="http://schemas.microsoft.com/office/drawing/2014/main" id="{E1E6ACDA-8FED-B5C4-BAC8-323DF9DC381E}"/>
              </a:ext>
            </a:extLst>
          </p:cNvPr>
          <p:cNvSpPr txBox="1">
            <a:spLocks/>
          </p:cNvSpPr>
          <p:nvPr/>
        </p:nvSpPr>
        <p:spPr>
          <a:xfrm>
            <a:off x="1172571" y="950074"/>
            <a:ext cx="8534400" cy="677108"/>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sz="4000" b="1" dirty="0">
                <a:solidFill>
                  <a:schemeClr val="accent5">
                    <a:lumMod val="50000"/>
                  </a:schemeClr>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Background</a:t>
            </a:r>
            <a:endParaRPr lang="en-US" sz="2800" b="1" dirty="0">
              <a:solidFill>
                <a:srgbClr val="C00000"/>
              </a:solidFill>
              <a:latin typeface="Libre Baskerville" panose="02000000000000000000" pitchFamily="2" charset="0"/>
            </a:endParaRPr>
          </a:p>
        </p:txBody>
      </p:sp>
      <p:grpSp>
        <p:nvGrpSpPr>
          <p:cNvPr id="2" name="组合 7">
            <a:extLst>
              <a:ext uri="{FF2B5EF4-FFF2-40B4-BE49-F238E27FC236}">
                <a16:creationId xmlns:a16="http://schemas.microsoft.com/office/drawing/2014/main" id="{3E735FD1-8C5C-A49B-82C1-BD44B78A5EA0}"/>
              </a:ext>
            </a:extLst>
          </p:cNvPr>
          <p:cNvGrpSpPr/>
          <p:nvPr/>
        </p:nvGrpSpPr>
        <p:grpSpPr>
          <a:xfrm>
            <a:off x="7629812" y="2482802"/>
            <a:ext cx="4150531" cy="2694434"/>
            <a:chOff x="1213001" y="1946135"/>
            <a:chExt cx="5954808" cy="2862949"/>
          </a:xfrm>
        </p:grpSpPr>
        <p:pic>
          <p:nvPicPr>
            <p:cNvPr id="3" name="Picture 2" descr="Image result for base station icon">
              <a:extLst>
                <a:ext uri="{FF2B5EF4-FFF2-40B4-BE49-F238E27FC236}">
                  <a16:creationId xmlns:a16="http://schemas.microsoft.com/office/drawing/2014/main" id="{EA45A62E-0399-758C-77C8-31A03CF4E0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632" y="2370936"/>
              <a:ext cx="838200" cy="10296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mage result for mobile device  icon">
              <a:extLst>
                <a:ext uri="{FF2B5EF4-FFF2-40B4-BE49-F238E27FC236}">
                  <a16:creationId xmlns:a16="http://schemas.microsoft.com/office/drawing/2014/main" id="{F76660F3-8C0E-59CD-A042-E6ED143D8CC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1567" y="3856167"/>
              <a:ext cx="249398" cy="5393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a:extLst>
                <a:ext uri="{FF2B5EF4-FFF2-40B4-BE49-F238E27FC236}">
                  <a16:creationId xmlns:a16="http://schemas.microsoft.com/office/drawing/2014/main" id="{6A2640F6-28F0-BA42-FF75-1F525EC4C0F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343800">
              <a:off x="3946008" y="3238707"/>
              <a:ext cx="369027" cy="5344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Related image">
              <a:extLst>
                <a:ext uri="{FF2B5EF4-FFF2-40B4-BE49-F238E27FC236}">
                  <a16:creationId xmlns:a16="http://schemas.microsoft.com/office/drawing/2014/main" id="{E94B9A5B-43F4-A5A1-0B8E-BA955F9E0D3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343800">
              <a:off x="6681266" y="2762918"/>
              <a:ext cx="381000" cy="5517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BF0B52-3F19-4351-D50C-19CF292FBC10}"/>
                </a:ext>
              </a:extLst>
            </p:cNvPr>
            <p:cNvSpPr txBox="1"/>
            <p:nvPr/>
          </p:nvSpPr>
          <p:spPr>
            <a:xfrm>
              <a:off x="1213001" y="3718981"/>
              <a:ext cx="1203461"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Base Station</a:t>
              </a:r>
            </a:p>
          </p:txBody>
        </p:sp>
        <p:cxnSp>
          <p:nvCxnSpPr>
            <p:cNvPr id="8" name="Straight Arrow Connector 7">
              <a:extLst>
                <a:ext uri="{FF2B5EF4-FFF2-40B4-BE49-F238E27FC236}">
                  <a16:creationId xmlns:a16="http://schemas.microsoft.com/office/drawing/2014/main" id="{D8EDD59A-0093-B892-1047-FB9BFA3E8438}"/>
                </a:ext>
              </a:extLst>
            </p:cNvPr>
            <p:cNvCxnSpPr/>
            <p:nvPr/>
          </p:nvCxnSpPr>
          <p:spPr>
            <a:xfrm>
              <a:off x="2416462" y="3109338"/>
              <a:ext cx="719847" cy="76353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A0FF34F5-CAEB-7680-93E5-652C89BCF89D}"/>
                </a:ext>
              </a:extLst>
            </p:cNvPr>
            <p:cNvSpPr txBox="1"/>
            <p:nvPr/>
          </p:nvSpPr>
          <p:spPr>
            <a:xfrm>
              <a:off x="4138556" y="2801561"/>
              <a:ext cx="1161479"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t>
              </a:r>
            </a:p>
          </p:txBody>
        </p:sp>
        <p:cxnSp>
          <p:nvCxnSpPr>
            <p:cNvPr id="12" name="Straight Arrow Connector 11">
              <a:extLst>
                <a:ext uri="{FF2B5EF4-FFF2-40B4-BE49-F238E27FC236}">
                  <a16:creationId xmlns:a16="http://schemas.microsoft.com/office/drawing/2014/main" id="{139DCAD6-392A-FBD4-D8F4-95E28F5195F1}"/>
                </a:ext>
              </a:extLst>
            </p:cNvPr>
            <p:cNvCxnSpPr/>
            <p:nvPr/>
          </p:nvCxnSpPr>
          <p:spPr>
            <a:xfrm>
              <a:off x="2568861" y="2713061"/>
              <a:ext cx="1293841" cy="6875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BBD8BF7B-0385-E6AA-2F0D-D71A7B1461A8}"/>
                </a:ext>
              </a:extLst>
            </p:cNvPr>
            <p:cNvCxnSpPr/>
            <p:nvPr/>
          </p:nvCxnSpPr>
          <p:spPr>
            <a:xfrm>
              <a:off x="2732595" y="2452722"/>
              <a:ext cx="3881853" cy="1879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3E09A04-D2D2-9301-7251-D728C654A0A9}"/>
                    </a:ext>
                  </a:extLst>
                </p:cNvPr>
                <p:cNvSpPr/>
                <p:nvPr/>
              </p:nvSpPr>
              <p:spPr>
                <a:xfrm>
                  <a:off x="3017437" y="4439752"/>
                  <a:ext cx="6682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b="0" i="1" smtClean="0">
                                <a:latin typeface="Cambria Math" panose="02040503050406030204" pitchFamily="18" charset="0"/>
                                <a:cs typeface="Times New Roman" panose="02020603050405020304" pitchFamily="18" charset="0"/>
                              </a:rPr>
                              <m:t>𝑁</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017437" y="4439752"/>
                  <a:ext cx="66826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16A044E-A82D-66EC-738C-7AEE54A6AF17}"/>
                    </a:ext>
                  </a:extLst>
                </p:cNvPr>
                <p:cNvSpPr/>
                <p:nvPr/>
              </p:nvSpPr>
              <p:spPr>
                <a:xfrm>
                  <a:off x="3749187" y="3732434"/>
                  <a:ext cx="887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3749187" y="3732434"/>
                  <a:ext cx="887872"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670C730-5160-937F-54AE-0B9CCC0E6481}"/>
                    </a:ext>
                  </a:extLst>
                </p:cNvPr>
                <p:cNvSpPr/>
                <p:nvPr/>
              </p:nvSpPr>
              <p:spPr>
                <a:xfrm>
                  <a:off x="6537636" y="3349656"/>
                  <a:ext cx="630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6537636" y="3349656"/>
                  <a:ext cx="63017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D31408B-FA3D-2DC4-31AE-D16FD34D6026}"/>
                    </a:ext>
                  </a:extLst>
                </p:cNvPr>
                <p:cNvSpPr/>
                <p:nvPr/>
              </p:nvSpPr>
              <p:spPr>
                <a:xfrm>
                  <a:off x="3370610" y="1946135"/>
                  <a:ext cx="28374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h</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h</m:t>
                                </m:r>
                              </m:e>
                              <m:sub>
                                <m:r>
                                  <a:rPr lang="en-US" b="0" i="1" smtClean="0">
                                    <a:latin typeface="Cambria Math" panose="02040503050406030204" pitchFamily="18" charset="0"/>
                                    <a:cs typeface="Times New Roman" panose="02020603050405020304" pitchFamily="18" charset="0"/>
                                  </a:rPr>
                                  <m:t>2</m:t>
                                </m:r>
                              </m:sub>
                            </m:sSub>
                            <m:r>
                              <a:rPr lang="en-US" i="1">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h</m:t>
                                </m:r>
                              </m:e>
                              <m:sub>
                                <m:r>
                                  <a:rPr lang="en-US" b="0" i="1" smtClean="0">
                                    <a:latin typeface="Cambria Math" panose="02040503050406030204" pitchFamily="18" charset="0"/>
                                    <a:cs typeface="Times New Roman" panose="02020603050405020304" pitchFamily="18" charset="0"/>
                                  </a:rPr>
                                  <m:t>𝑁</m:t>
                                </m:r>
                              </m:sub>
                            </m:sSub>
                            <m:r>
                              <a:rPr lang="en-US" i="1">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3370610" y="1946135"/>
                  <a:ext cx="2837443" cy="369332"/>
                </a:xfrm>
                <a:prstGeom prst="rect">
                  <a:avLst/>
                </a:prstGeom>
                <a:blipFill>
                  <a:blip r:embed="rId12"/>
                  <a:stretch>
                    <a:fillRect b="-13333"/>
                  </a:stretch>
                </a:blipFill>
              </p:spPr>
              <p:txBody>
                <a:bodyPr/>
                <a:lstStyle/>
                <a:p>
                  <a:r>
                    <a:rPr lang="zh-CN" altLang="en-US">
                      <a:noFill/>
                    </a:rPr>
                    <a:t> </a:t>
                  </a:r>
                </a:p>
              </p:txBody>
            </p:sp>
          </mc:Fallback>
        </mc:AlternateContent>
      </p:grpSp>
      <p:sp>
        <p:nvSpPr>
          <p:cNvPr id="19" name="TextBox 18">
            <a:extLst>
              <a:ext uri="{FF2B5EF4-FFF2-40B4-BE49-F238E27FC236}">
                <a16:creationId xmlns:a16="http://schemas.microsoft.com/office/drawing/2014/main" id="{3835B416-A6FF-EFD7-60B8-6218C851AC6E}"/>
              </a:ext>
            </a:extLst>
          </p:cNvPr>
          <p:cNvSpPr txBox="1"/>
          <p:nvPr/>
        </p:nvSpPr>
        <p:spPr>
          <a:xfrm>
            <a:off x="482162" y="2284876"/>
            <a:ext cx="6315832" cy="2585323"/>
          </a:xfrm>
          <a:prstGeom prst="rect">
            <a:avLst/>
          </a:prstGeom>
          <a:noFill/>
        </p:spPr>
        <p:txBody>
          <a:bodyPr wrap="square">
            <a:spAutoFit/>
          </a:bodyPr>
          <a:lstStyle/>
          <a:p>
            <a:pPr marL="285750" indent="-285750">
              <a:buFont typeface="Wingdings" pitchFamily="2" charset="2"/>
              <a:buChar char="§"/>
            </a:pPr>
            <a:r>
              <a:rPr lang="en-US" b="0" i="0" dirty="0">
                <a:effectLst/>
              </a:rPr>
              <a:t>Non-Orthogonal Multiple Access (NOMA) wireless networks, </a:t>
            </a:r>
            <a:r>
              <a:rPr lang="en-US" dirty="0"/>
              <a:t>the base station broadcasts the aggregated contents to all users via superposition coding, and users decode the broadcast contents via successive interference cancellation.</a:t>
            </a:r>
          </a:p>
          <a:p>
            <a:endParaRPr lang="en-US" dirty="0"/>
          </a:p>
          <a:p>
            <a:endParaRPr lang="en-US" dirty="0"/>
          </a:p>
          <a:p>
            <a:pPr marL="285750" indent="-285750">
              <a:buFont typeface="Wingdings" pitchFamily="2" charset="2"/>
              <a:buChar char="§"/>
            </a:pPr>
            <a:r>
              <a:rPr lang="en-US" dirty="0"/>
              <a:t>Users at shorter distances with stronger signals have already decoded the contents of those users at longer distances and with weaker signals.</a:t>
            </a:r>
            <a:endParaRPr lang="en-CN" dirty="0"/>
          </a:p>
        </p:txBody>
      </p:sp>
    </p:spTree>
    <p:extLst>
      <p:ext uri="{BB962C8B-B14F-4D97-AF65-F5344CB8AC3E}">
        <p14:creationId xmlns:p14="http://schemas.microsoft.com/office/powerpoint/2010/main" val="241801016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3490" y="473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2"/>
            <a:ext cx="1785256" cy="724604"/>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385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113141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297821" y="10305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81330" y="11454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46694"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9061"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13" name="object 2">
            <a:extLst>
              <a:ext uri="{FF2B5EF4-FFF2-40B4-BE49-F238E27FC236}">
                <a16:creationId xmlns:a16="http://schemas.microsoft.com/office/drawing/2014/main" id="{C1279328-35DE-1C4F-B7E9-0D3292F4F853}"/>
              </a:ext>
            </a:extLst>
          </p:cNvPr>
          <p:cNvSpPr txBox="1">
            <a:spLocks/>
          </p:cNvSpPr>
          <p:nvPr/>
        </p:nvSpPr>
        <p:spPr>
          <a:xfrm>
            <a:off x="1430989" y="1397955"/>
            <a:ext cx="8605415" cy="553998"/>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3200" b="1" dirty="0">
                <a:solidFill>
                  <a:srgbClr val="C00000"/>
                </a:solidFill>
                <a:latin typeface="Libre Baskerville" panose="02000000000000000000" pitchFamily="2" charset="0"/>
              </a:rPr>
              <a:t>Conclusion</a:t>
            </a:r>
            <a:r>
              <a:rPr lang="zh-CN" altLang="en-US" sz="3200" b="1" dirty="0">
                <a:solidFill>
                  <a:srgbClr val="C00000"/>
                </a:solidFill>
                <a:latin typeface="Libre Baskerville" panose="02000000000000000000" pitchFamily="2" charset="0"/>
              </a:rPr>
              <a:t> </a:t>
            </a:r>
            <a:r>
              <a:rPr lang="en-US" altLang="zh-CN" sz="3200" b="1" dirty="0">
                <a:solidFill>
                  <a:srgbClr val="C00000"/>
                </a:solidFill>
                <a:latin typeface="Libre Baskerville" panose="02000000000000000000" pitchFamily="2" charset="0"/>
              </a:rPr>
              <a:t>and</a:t>
            </a:r>
            <a:r>
              <a:rPr lang="zh-CN" altLang="en-US" sz="3200" b="1" dirty="0">
                <a:solidFill>
                  <a:srgbClr val="C00000"/>
                </a:solidFill>
                <a:latin typeface="Libre Baskerville" panose="02000000000000000000" pitchFamily="2" charset="0"/>
              </a:rPr>
              <a:t> </a:t>
            </a:r>
            <a:r>
              <a:rPr lang="en-US" altLang="zh-CN" sz="3200" b="1" dirty="0">
                <a:solidFill>
                  <a:srgbClr val="C00000"/>
                </a:solidFill>
                <a:latin typeface="Libre Baskerville" panose="02000000000000000000" pitchFamily="2" charset="0"/>
              </a:rPr>
              <a:t>Discussion</a:t>
            </a:r>
            <a:endParaRPr lang="en-US" sz="3200" b="1" dirty="0">
              <a:solidFill>
                <a:srgbClr val="C00000"/>
              </a:solidFill>
              <a:latin typeface="Libre Baskerville" panose="02000000000000000000" pitchFamily="2" charset="0"/>
            </a:endParaRPr>
          </a:p>
        </p:txBody>
      </p:sp>
      <p:sp>
        <p:nvSpPr>
          <p:cNvPr id="3" name="TextBox 2">
            <a:extLst>
              <a:ext uri="{FF2B5EF4-FFF2-40B4-BE49-F238E27FC236}">
                <a16:creationId xmlns:a16="http://schemas.microsoft.com/office/drawing/2014/main" id="{A7F18948-C0E0-AF85-6C0D-495B001944C0}"/>
              </a:ext>
            </a:extLst>
          </p:cNvPr>
          <p:cNvSpPr txBox="1"/>
          <p:nvPr/>
        </p:nvSpPr>
        <p:spPr>
          <a:xfrm>
            <a:off x="794758" y="2452643"/>
            <a:ext cx="10861705" cy="3416320"/>
          </a:xfrm>
          <a:prstGeom prst="rect">
            <a:avLst/>
          </a:prstGeom>
          <a:noFill/>
        </p:spPr>
        <p:txBody>
          <a:bodyPr wrap="square">
            <a:spAutoFit/>
          </a:bodyPr>
          <a:lstStyle/>
          <a:p>
            <a:pPr marL="285750" indent="-285750">
              <a:buFont typeface="Wingdings" pitchFamily="2" charset="2"/>
              <a:buChar char="§"/>
            </a:pPr>
            <a:r>
              <a:rPr lang="en-US" b="0" i="0" dirty="0">
                <a:effectLst/>
                <a:latin typeface="Arial" panose="020B0604020202020204" pitchFamily="34" charset="0"/>
              </a:rPr>
              <a:t>Inspired by use it or lose it concept, an economic VCG auction approach is proposed for downlink NOMA relay wireless networks in this paper. </a:t>
            </a:r>
          </a:p>
          <a:p>
            <a:endParaRPr lang="en-US" dirty="0">
              <a:latin typeface="Arial" panose="020B0604020202020204" pitchFamily="34" charset="0"/>
            </a:endParaRPr>
          </a:p>
          <a:p>
            <a:pPr marL="285750" indent="-285750">
              <a:buFont typeface="Wingdings" pitchFamily="2" charset="2"/>
              <a:buChar char="§"/>
            </a:pPr>
            <a:r>
              <a:rPr lang="en-US" b="0" i="0" dirty="0">
                <a:effectLst/>
                <a:latin typeface="Arial" panose="020B0604020202020204" pitchFamily="34" charset="0"/>
              </a:rPr>
              <a:t>Firstly, a two-step Stackelberg game is applied on the utility models for BS and RN to find the maximum network utility. Then VCG auction is adopted to let BS make the optimal RN−UE matching strategy. </a:t>
            </a:r>
          </a:p>
          <a:p>
            <a:endParaRPr lang="en-US" dirty="0">
              <a:latin typeface="Arial" panose="020B0604020202020204" pitchFamily="34" charset="0"/>
            </a:endParaRPr>
          </a:p>
          <a:p>
            <a:pPr marL="285750" indent="-285750">
              <a:buFont typeface="Wingdings" pitchFamily="2" charset="2"/>
              <a:buChar char="§"/>
            </a:pPr>
            <a:r>
              <a:rPr lang="en-US" b="0" i="0" dirty="0">
                <a:effectLst/>
                <a:latin typeface="Arial" panose="020B0604020202020204" pitchFamily="34" charset="0"/>
              </a:rPr>
              <a:t>Through VCG auction, BS and RN obtain their maximum utilities and U Es get good service directly from the relay rather than the BS.</a:t>
            </a:r>
          </a:p>
          <a:p>
            <a:endParaRPr lang="en-US" dirty="0">
              <a:latin typeface="Arial" panose="020B0604020202020204" pitchFamily="34" charset="0"/>
            </a:endParaRPr>
          </a:p>
          <a:p>
            <a:pPr marL="285750" indent="-285750">
              <a:buFont typeface="Wingdings" pitchFamily="2" charset="2"/>
              <a:buChar char="§"/>
            </a:pPr>
            <a:r>
              <a:rPr lang="en-US" b="0" i="0" dirty="0">
                <a:effectLst/>
                <a:latin typeface="Arial" panose="020B0604020202020204" pitchFamily="34" charset="0"/>
              </a:rPr>
              <a:t>Finally, simulation demonstrates the potentials of utility improvement of NOMA relaying service</a:t>
            </a:r>
            <a:br>
              <a:rPr lang="en-US" dirty="0"/>
            </a:br>
            <a:r>
              <a:rPr lang="en-US" b="0" i="0" dirty="0">
                <a:effectLst/>
                <a:latin typeface="Arial" panose="020B0604020202020204" pitchFamily="34" charset="0"/>
              </a:rPr>
              <a:t>with VCG auction mechanism.</a:t>
            </a:r>
            <a:endParaRPr lang="en-CN" dirty="0"/>
          </a:p>
        </p:txBody>
      </p:sp>
    </p:spTree>
    <p:extLst>
      <p:ext uri="{BB962C8B-B14F-4D97-AF65-F5344CB8AC3E}">
        <p14:creationId xmlns:p14="http://schemas.microsoft.com/office/powerpoint/2010/main" val="162306966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3490" y="473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2"/>
            <a:ext cx="1785256" cy="724604"/>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3855"/>
            <a:ext cx="1785256" cy="724603"/>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1131410"/>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297821" y="10305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81330" y="114547"/>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46694"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9061" y="10069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15" name="TextBox 15">
            <a:extLst>
              <a:ext uri="{FF2B5EF4-FFF2-40B4-BE49-F238E27FC236}">
                <a16:creationId xmlns:a16="http://schemas.microsoft.com/office/drawing/2014/main" id="{BB030081-EE1E-1341-A91F-F419F68C1BAC}"/>
              </a:ext>
            </a:extLst>
          </p:cNvPr>
          <p:cNvSpPr txBox="1"/>
          <p:nvPr/>
        </p:nvSpPr>
        <p:spPr>
          <a:xfrm>
            <a:off x="2068286" y="2279326"/>
            <a:ext cx="8055428" cy="1149674"/>
          </a:xfrm>
          <a:prstGeom prst="rect">
            <a:avLst/>
          </a:prstGeom>
          <a:noFill/>
        </p:spPr>
        <p:txBody>
          <a:bodyPr wrap="square" rtlCol="0">
            <a:spAutoFit/>
          </a:bodyPr>
          <a:lstStyle/>
          <a:p>
            <a:pPr algn="ctr">
              <a:lnSpc>
                <a:spcPct val="200000"/>
              </a:lnSpc>
            </a:pPr>
            <a:r>
              <a:rPr lang="en-US" altLang="zh-CN" sz="4000" b="1" dirty="0">
                <a:solidFill>
                  <a:srgbClr val="C00000"/>
                </a:solidFill>
                <a:latin typeface="Libre Baskerville" panose="02000000000000000000" pitchFamily="2" charset="0"/>
                <a:ea typeface="+mj-ea"/>
                <a:cs typeface="+mj-cs"/>
              </a:rPr>
              <a:t>THANK</a:t>
            </a:r>
            <a:r>
              <a:rPr lang="zh-CN" altLang="en-US" sz="3200" b="1" dirty="0">
                <a:solidFill>
                  <a:srgbClr val="C00000"/>
                </a:solidFill>
                <a:latin typeface="微软雅黑" pitchFamily="34" charset="-122"/>
                <a:ea typeface="微软雅黑" pitchFamily="34" charset="-122"/>
              </a:rPr>
              <a:t> </a:t>
            </a:r>
            <a:r>
              <a:rPr lang="en-US" altLang="zh-CN" sz="4000" b="1" dirty="0">
                <a:solidFill>
                  <a:srgbClr val="C00000"/>
                </a:solidFill>
                <a:latin typeface="Libre Baskerville" panose="02000000000000000000" pitchFamily="2" charset="0"/>
                <a:ea typeface="+mj-ea"/>
                <a:cs typeface="+mj-cs"/>
              </a:rPr>
              <a:t>YOU</a:t>
            </a:r>
            <a:r>
              <a:rPr lang="zh-CN" altLang="en-US" sz="4000" b="1" dirty="0">
                <a:solidFill>
                  <a:srgbClr val="C00000"/>
                </a:solidFill>
                <a:latin typeface="Libre Baskerville" panose="02000000000000000000" pitchFamily="2" charset="0"/>
                <a:ea typeface="+mj-ea"/>
                <a:cs typeface="+mj-cs"/>
              </a:rPr>
              <a:t> </a:t>
            </a:r>
            <a:r>
              <a:rPr lang="en-US" altLang="zh-CN" sz="4000" b="1" dirty="0">
                <a:solidFill>
                  <a:srgbClr val="C00000"/>
                </a:solidFill>
                <a:latin typeface="Libre Baskerville" panose="02000000000000000000" pitchFamily="2" charset="0"/>
                <a:ea typeface="+mj-ea"/>
                <a:cs typeface="+mj-cs"/>
              </a:rPr>
              <a:t>!</a:t>
            </a:r>
            <a:endParaRPr lang="zh-CN" altLang="en-US" sz="32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4627923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20027" y="0"/>
            <a:ext cx="1785256" cy="1131407"/>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0"/>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297821" y="93124"/>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98231" y="883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868333" y="883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18953" y="75488"/>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3" name="object 2">
            <a:extLst>
              <a:ext uri="{FF2B5EF4-FFF2-40B4-BE49-F238E27FC236}">
                <a16:creationId xmlns:a16="http://schemas.microsoft.com/office/drawing/2014/main" id="{1A06BEBE-4D2C-A69F-DE3F-F3E4F8B8D40D}"/>
              </a:ext>
            </a:extLst>
          </p:cNvPr>
          <p:cNvSpPr txBox="1">
            <a:spLocks/>
          </p:cNvSpPr>
          <p:nvPr/>
        </p:nvSpPr>
        <p:spPr>
          <a:xfrm>
            <a:off x="1071671" y="1150228"/>
            <a:ext cx="9553586" cy="1009507"/>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sz="2800" b="1" dirty="0">
                <a:solidFill>
                  <a:schemeClr val="accent5">
                    <a:lumMod val="50000"/>
                  </a:schemeClr>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NOMA Fundamentals in Wireless Transmission</a:t>
            </a:r>
          </a:p>
          <a:p>
            <a:pPr algn="ctr" defTabSz="3761086">
              <a:spcBef>
                <a:spcPct val="20000"/>
              </a:spcBef>
              <a:defRPr/>
            </a:pPr>
            <a:endParaRPr lang="en-US" sz="2800" b="1" dirty="0">
              <a:solidFill>
                <a:schemeClr val="accent5">
                  <a:lumMod val="50000"/>
                </a:schemeClr>
              </a:solidFill>
              <a:latin typeface="Libre Baskerville" panose="02000000000000000000" pitchFamily="2" charset="0"/>
            </a:endParaRPr>
          </a:p>
        </p:txBody>
      </p:sp>
      <p:grpSp>
        <p:nvGrpSpPr>
          <p:cNvPr id="4" name="Group 3">
            <a:extLst>
              <a:ext uri="{FF2B5EF4-FFF2-40B4-BE49-F238E27FC236}">
                <a16:creationId xmlns:a16="http://schemas.microsoft.com/office/drawing/2014/main" id="{DDD839DB-4D75-1FB8-3CD4-93D968EBF548}"/>
              </a:ext>
            </a:extLst>
          </p:cNvPr>
          <p:cNvGrpSpPr/>
          <p:nvPr/>
        </p:nvGrpSpPr>
        <p:grpSpPr>
          <a:xfrm>
            <a:off x="521855" y="2251316"/>
            <a:ext cx="10598474" cy="3814832"/>
            <a:chOff x="521855" y="1701225"/>
            <a:chExt cx="8298872" cy="3814832"/>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4C8A488-143D-6B0C-67D0-89B8810A9963}"/>
                    </a:ext>
                  </a:extLst>
                </p:cNvPr>
                <p:cNvSpPr/>
                <p:nvPr/>
              </p:nvSpPr>
              <p:spPr>
                <a:xfrm>
                  <a:off x="533400" y="1701225"/>
                  <a:ext cx="8287327" cy="584775"/>
                </a:xfrm>
                <a:prstGeom prst="rect">
                  <a:avLst/>
                </a:prstGeom>
              </p:spPr>
              <p:txBody>
                <a:bodyPr wrap="square">
                  <a:spAutoFit/>
                </a:bodyPr>
                <a:lstStyle/>
                <a:p>
                  <a:r>
                    <a:rPr lang="en-US" dirty="0"/>
                    <a:t>Let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m:t>
                          </m:r>
                          <m:sSub>
                            <m:sSubPr>
                              <m:ctrlPr>
                                <a:rPr lang="en-US" i="1">
                                  <a:latin typeface="Cambria Math" panose="02040503050406030204" pitchFamily="18" charset="0"/>
                                </a:rPr>
                              </m:ctrlPr>
                            </m:sSubPr>
                            <m:e>
                              <m:r>
                                <a:rPr lang="en-US" i="1">
                                  <a:latin typeface="Cambria Math"/>
                                </a:rPr>
                                <m:t>h</m:t>
                              </m:r>
                            </m:e>
                            <m:sub>
                              <m:r>
                                <a:rPr lang="en-US" i="1">
                                  <a:latin typeface="Cambria Math"/>
                                </a:rPr>
                                <m:t>𝑖</m:t>
                              </m:r>
                            </m:sub>
                          </m:sSub>
                          <m:r>
                            <a:rPr lang="en-US" b="0" i="1" smtClean="0">
                              <a:latin typeface="Cambria Math"/>
                            </a:rPr>
                            <m:t>|</m:t>
                          </m:r>
                        </m:e>
                        <m:sup>
                          <m:r>
                            <a:rPr lang="en-US" b="0" i="1" smtClean="0">
                              <a:latin typeface="Cambria Math"/>
                            </a:rPr>
                            <m:t>2</m:t>
                          </m:r>
                        </m:sup>
                      </m:sSup>
                    </m:oMath>
                  </a14:m>
                  <a:r>
                    <a:rPr lang="en-US" i="1" dirty="0"/>
                    <a:t>  </a:t>
                  </a:r>
                  <a:r>
                    <a:rPr lang="en-US" dirty="0"/>
                    <a:t>denote the Rayleigh fading channel gain of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𝑈𝐸</m:t>
                          </m:r>
                        </m:e>
                        <m:sub>
                          <m:r>
                            <a:rPr lang="en-US" i="1">
                              <a:latin typeface="Cambria Math"/>
                            </a:rPr>
                            <m:t>𝑖</m:t>
                          </m:r>
                        </m:sub>
                      </m:sSub>
                    </m:oMath>
                  </a14:m>
                  <a:r>
                    <a:rPr lang="en-US" dirty="0"/>
                    <a:t>. Without loss of generality, we assume that the UEs are ordered based on their channel gain:</a:t>
                  </a:r>
                </a:p>
              </p:txBody>
            </p:sp>
          </mc:Choice>
          <mc:Fallback xmlns="">
            <p:sp>
              <p:nvSpPr>
                <p:cNvPr id="7" name="Rectangle 6">
                  <a:extLst>
                    <a:ext uri="{FF2B5EF4-FFF2-40B4-BE49-F238E27FC236}">
                      <a16:creationId xmlns:a16="http://schemas.microsoft.com/office/drawing/2014/main" id="{54C8A488-143D-6B0C-67D0-89B8810A9963}"/>
                    </a:ext>
                  </a:extLst>
                </p:cNvPr>
                <p:cNvSpPr>
                  <a:spLocks noRot="1" noChangeAspect="1" noMove="1" noResize="1" noEditPoints="1" noAdjustHandles="1" noChangeArrowheads="1" noChangeShapeType="1" noTextEdit="1"/>
                </p:cNvSpPr>
                <p:nvPr/>
              </p:nvSpPr>
              <p:spPr>
                <a:xfrm>
                  <a:off x="533400" y="1701225"/>
                  <a:ext cx="8287327" cy="584775"/>
                </a:xfrm>
                <a:prstGeom prst="rect">
                  <a:avLst/>
                </a:prstGeom>
                <a:blipFill>
                  <a:blip r:embed="rId4"/>
                  <a:stretch>
                    <a:fillRect l="-480" t="-4255" r="-600" b="-2553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48B3B0C-1D08-9F7A-3559-8F7982F1EB7C}"/>
                    </a:ext>
                  </a:extLst>
                </p:cNvPr>
                <p:cNvSpPr/>
                <p:nvPr/>
              </p:nvSpPr>
              <p:spPr>
                <a:xfrm>
                  <a:off x="2743200" y="2438399"/>
                  <a:ext cx="3124200" cy="33855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a:rPr>
                              <m:t>|</m:t>
                            </m:r>
                            <m:sSub>
                              <m:sSubPr>
                                <m:ctrlPr>
                                  <a:rPr lang="en-US" i="1">
                                    <a:latin typeface="Cambria Math" panose="02040503050406030204" pitchFamily="18" charset="0"/>
                                  </a:rPr>
                                </m:ctrlPr>
                              </m:sSubPr>
                              <m:e>
                                <m:r>
                                  <a:rPr lang="en-US" i="1">
                                    <a:latin typeface="Cambria Math"/>
                                  </a:rPr>
                                  <m:t>h</m:t>
                                </m:r>
                              </m:e>
                              <m:sub>
                                <m:r>
                                  <a:rPr lang="en-US" b="0" i="1" smtClean="0">
                                    <a:latin typeface="Cambria Math"/>
                                  </a:rPr>
                                  <m:t>1</m:t>
                                </m:r>
                              </m:sub>
                            </m:sSub>
                            <m:r>
                              <a:rPr lang="en-US" i="1">
                                <a:latin typeface="Cambria Math"/>
                              </a:rPr>
                              <m:t>|</m:t>
                            </m:r>
                          </m:e>
                          <m:sup>
                            <m:r>
                              <a:rPr lang="en-US" i="1">
                                <a:latin typeface="Cambria Math"/>
                              </a:rPr>
                              <m:t>2</m:t>
                            </m:r>
                          </m:sup>
                        </m:sSup>
                        <m:r>
                          <a:rPr lang="en-US" i="1" smtClean="0">
                            <a:latin typeface="Cambria Math"/>
                            <a:ea typeface="Cambria Math"/>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h</m:t>
                                    </m:r>
                                  </m:e>
                                  <m:sub>
                                    <m:r>
                                      <a:rPr lang="en-US" b="0" i="1" smtClean="0">
                                        <a:latin typeface="Cambria Math"/>
                                      </a:rPr>
                                      <m:t>2</m:t>
                                    </m:r>
                                  </m:sub>
                                </m:sSub>
                              </m:e>
                            </m:d>
                          </m:e>
                          <m:sup>
                            <m:r>
                              <a:rPr lang="en-US" i="1">
                                <a:latin typeface="Cambria Math"/>
                              </a:rPr>
                              <m:t>2</m:t>
                            </m:r>
                          </m:sup>
                        </m:sSup>
                        <m:r>
                          <a:rPr lang="en-US" i="1">
                            <a:latin typeface="Cambria Math"/>
                            <a:ea typeface="Cambria Math"/>
                          </a:rPr>
                          <m:t>≤</m:t>
                        </m:r>
                        <m:r>
                          <a:rPr lang="en-US" b="0" i="1" smtClean="0">
                            <a:latin typeface="Cambria Math"/>
                          </a:rPr>
                          <m:t>…</m:t>
                        </m:r>
                        <m:r>
                          <a:rPr lang="en-US" i="1">
                            <a:latin typeface="Cambria Math"/>
                            <a:ea typeface="Cambria Math"/>
                          </a:rPr>
                          <m:t>≤</m:t>
                        </m:r>
                        <m:sSup>
                          <m:sSupPr>
                            <m:ctrlPr>
                              <a:rPr lang="en-US" i="1">
                                <a:latin typeface="Cambria Math" panose="02040503050406030204" pitchFamily="18" charset="0"/>
                              </a:rPr>
                            </m:ctrlPr>
                          </m:sSupPr>
                          <m:e>
                            <m:r>
                              <a:rPr lang="en-US" i="1">
                                <a:latin typeface="Cambria Math"/>
                              </a:rPr>
                              <m:t>|</m:t>
                            </m:r>
                            <m:sSub>
                              <m:sSubPr>
                                <m:ctrlPr>
                                  <a:rPr lang="en-US" i="1">
                                    <a:latin typeface="Cambria Math" panose="02040503050406030204" pitchFamily="18" charset="0"/>
                                  </a:rPr>
                                </m:ctrlPr>
                              </m:sSubPr>
                              <m:e>
                                <m:r>
                                  <a:rPr lang="en-US" i="1">
                                    <a:latin typeface="Cambria Math"/>
                                  </a:rPr>
                                  <m:t>h</m:t>
                                </m:r>
                              </m:e>
                              <m:sub>
                                <m:r>
                                  <a:rPr lang="en-US" b="0" i="1" smtClean="0">
                                    <a:latin typeface="Cambria Math"/>
                                  </a:rPr>
                                  <m:t>𝑁</m:t>
                                </m:r>
                              </m:sub>
                            </m:sSub>
                            <m:r>
                              <a:rPr lang="en-US" i="1">
                                <a:latin typeface="Cambria Math"/>
                              </a:rPr>
                              <m:t>|</m:t>
                            </m:r>
                          </m:e>
                          <m:sup>
                            <m:r>
                              <a:rPr lang="en-US" i="1">
                                <a:latin typeface="Cambria Math"/>
                              </a:rPr>
                              <m:t>2</m:t>
                            </m:r>
                          </m:sup>
                        </m:sSup>
                      </m:oMath>
                    </m:oMathPara>
                  </a14:m>
                  <a:endParaRPr lang="en-US" dirty="0"/>
                </a:p>
              </p:txBody>
            </p:sp>
          </mc:Choice>
          <mc:Fallback xmlns="">
            <p:sp>
              <p:nvSpPr>
                <p:cNvPr id="8" name="Rectangle 7">
                  <a:extLst>
                    <a:ext uri="{FF2B5EF4-FFF2-40B4-BE49-F238E27FC236}">
                      <a16:creationId xmlns:a16="http://schemas.microsoft.com/office/drawing/2014/main" id="{348B3B0C-1D08-9F7A-3559-8F7982F1EB7C}"/>
                    </a:ext>
                  </a:extLst>
                </p:cNvPr>
                <p:cNvSpPr>
                  <a:spLocks noRot="1" noChangeAspect="1" noMove="1" noResize="1" noEditPoints="1" noAdjustHandles="1" noChangeArrowheads="1" noChangeShapeType="1" noTextEdit="1"/>
                </p:cNvSpPr>
                <p:nvPr/>
              </p:nvSpPr>
              <p:spPr>
                <a:xfrm>
                  <a:off x="2743200" y="2438399"/>
                  <a:ext cx="3124200" cy="338554"/>
                </a:xfrm>
                <a:prstGeom prst="rect">
                  <a:avLst/>
                </a:prstGeom>
                <a:blipFill>
                  <a:blip r:embed="rId5"/>
                  <a:stretch>
                    <a:fillRect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EE3AD5F-0F57-9F35-6032-DB7B963C8036}"/>
                    </a:ext>
                  </a:extLst>
                </p:cNvPr>
                <p:cNvSpPr/>
                <p:nvPr/>
              </p:nvSpPr>
              <p:spPr>
                <a:xfrm>
                  <a:off x="521855" y="2971800"/>
                  <a:ext cx="8001000" cy="830997"/>
                </a:xfrm>
                <a:prstGeom prst="rect">
                  <a:avLst/>
                </a:prstGeom>
              </p:spPr>
              <p:txBody>
                <a:bodyPr wrap="square">
                  <a:spAutoFit/>
                </a:bodyPr>
                <a:lstStyle/>
                <a:p>
                  <a:r>
                    <a:rPr lang="en-US" dirty="0"/>
                    <a:t>The efficient Successive Interference Cancellation (SIC) will be carried out at each UE at the end of the direct transmission phase. The received Signal to Interference plus Noise Ratio (SINR) for </a:t>
                  </a:r>
                  <a14:m>
                    <m:oMath xmlns:m="http://schemas.openxmlformats.org/officeDocument/2006/math">
                      <m:sSub>
                        <m:sSubPr>
                          <m:ctrlPr>
                            <a:rPr lang="en-US" i="1">
                              <a:latin typeface="Cambria Math" panose="02040503050406030204" pitchFamily="18" charset="0"/>
                            </a:rPr>
                          </m:ctrlPr>
                        </m:sSubPr>
                        <m:e>
                          <m:r>
                            <a:rPr lang="en-US" i="1">
                              <a:latin typeface="Cambria Math"/>
                            </a:rPr>
                            <m:t>𝑈𝐸</m:t>
                          </m:r>
                        </m:e>
                        <m:sub>
                          <m:r>
                            <a:rPr lang="en-US" i="1">
                              <a:latin typeface="Cambria Math"/>
                            </a:rPr>
                            <m:t>𝑖</m:t>
                          </m:r>
                        </m:sub>
                      </m:sSub>
                    </m:oMath>
                  </a14:m>
                  <a:r>
                    <a:rPr lang="en-US" dirty="0"/>
                    <a:t> to decode </a:t>
                  </a:r>
                  <a14:m>
                    <m:oMath xmlns:m="http://schemas.openxmlformats.org/officeDocument/2006/math">
                      <m:sSub>
                        <m:sSubPr>
                          <m:ctrlPr>
                            <a:rPr lang="en-US" i="1">
                              <a:latin typeface="Cambria Math" panose="02040503050406030204" pitchFamily="18" charset="0"/>
                            </a:rPr>
                          </m:ctrlPr>
                        </m:sSubPr>
                        <m:e>
                          <m:r>
                            <a:rPr lang="en-US" i="1">
                              <a:latin typeface="Cambria Math"/>
                            </a:rPr>
                            <m:t>𝑈𝐸</m:t>
                          </m:r>
                        </m:e>
                        <m:sub>
                          <m:r>
                            <a:rPr lang="en-US" b="0" i="1" smtClean="0">
                              <a:latin typeface="Cambria Math"/>
                            </a:rPr>
                            <m:t>𝑚</m:t>
                          </m:r>
                        </m:sub>
                      </m:sSub>
                    </m:oMath>
                  </a14:m>
                  <a:r>
                    <a:rPr lang="en-US" dirty="0"/>
                    <a:t>’s signal (</a:t>
                  </a:r>
                  <a14:m>
                    <m:oMath xmlns:m="http://schemas.openxmlformats.org/officeDocument/2006/math">
                      <m:r>
                        <a:rPr lang="en-US" b="0" i="1" smtClean="0">
                          <a:latin typeface="Cambria Math"/>
                        </a:rPr>
                        <m:t>1≤</m:t>
                      </m:r>
                      <m:r>
                        <a:rPr lang="en-US" b="0" i="1" smtClean="0">
                          <a:latin typeface="Cambria Math"/>
                        </a:rPr>
                        <m:t>𝑚</m:t>
                      </m:r>
                      <m:r>
                        <a:rPr lang="en-US" b="0" i="1" smtClean="0">
                          <a:latin typeface="Cambria Math"/>
                        </a:rPr>
                        <m:t>&lt;</m:t>
                      </m:r>
                      <m:r>
                        <a:rPr lang="en-US" b="0" i="1" smtClean="0">
                          <a:latin typeface="Cambria Math"/>
                        </a:rPr>
                        <m:t>𝑖</m:t>
                      </m:r>
                    </m:oMath>
                  </a14:m>
                  <a:r>
                    <a:rPr lang="en-US" dirty="0"/>
                    <a:t>) is given by</a:t>
                  </a:r>
                </a:p>
              </p:txBody>
            </p:sp>
          </mc:Choice>
          <mc:Fallback xmlns="">
            <p:sp>
              <p:nvSpPr>
                <p:cNvPr id="22" name="Rectangle 21">
                  <a:extLst>
                    <a:ext uri="{FF2B5EF4-FFF2-40B4-BE49-F238E27FC236}">
                      <a16:creationId xmlns:a16="http://schemas.microsoft.com/office/drawing/2014/main" id="{FEE3AD5F-0F57-9F35-6032-DB7B963C8036}"/>
                    </a:ext>
                  </a:extLst>
                </p:cNvPr>
                <p:cNvSpPr>
                  <a:spLocks noRot="1" noChangeAspect="1" noMove="1" noResize="1" noEditPoints="1" noAdjustHandles="1" noChangeArrowheads="1" noChangeShapeType="1" noTextEdit="1"/>
                </p:cNvSpPr>
                <p:nvPr/>
              </p:nvSpPr>
              <p:spPr>
                <a:xfrm>
                  <a:off x="521855" y="2971800"/>
                  <a:ext cx="8001000" cy="830997"/>
                </a:xfrm>
                <a:prstGeom prst="rect">
                  <a:avLst/>
                </a:prstGeom>
                <a:blipFill>
                  <a:blip r:embed="rId6"/>
                  <a:stretch>
                    <a:fillRect l="-621" t="-3030" b="-2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DB59DEF-0346-F593-78B0-2E6570208156}"/>
                    </a:ext>
                  </a:extLst>
                </p:cNvPr>
                <p:cNvSpPr/>
                <p:nvPr/>
              </p:nvSpPr>
              <p:spPr>
                <a:xfrm>
                  <a:off x="2113947" y="3997644"/>
                  <a:ext cx="4977823" cy="64947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𝑆𝐼𝑁𝑅</m:t>
                            </m:r>
                          </m:e>
                          <m:sub>
                            <m:r>
                              <a:rPr lang="en-US" i="1">
                                <a:latin typeface="Cambria Math"/>
                              </a:rPr>
                              <m:t>𝑖</m:t>
                            </m:r>
                            <m:r>
                              <a:rPr lang="en-US" i="1">
                                <a:latin typeface="Cambria Math"/>
                              </a:rPr>
                              <m:t>,</m:t>
                            </m:r>
                            <m:r>
                              <a:rPr lang="en-US" i="1">
                                <a:latin typeface="Cambria Math"/>
                              </a:rPr>
                              <m:t>𝑚</m:t>
                            </m:r>
                          </m:sub>
                        </m:sSub>
                        <m:r>
                          <a:rPr lang="en-US" b="0" i="1" smtClean="0">
                            <a:latin typeface="Cambria Math"/>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a:rPr>
                                  <m:t>𝑃</m:t>
                                </m:r>
                              </m:e>
                              <m:sub>
                                <m:r>
                                  <a:rPr lang="en-US" b="0" i="1" smtClean="0">
                                    <a:latin typeface="Cambria Math"/>
                                  </a:rPr>
                                  <m:t>𝑚</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h</m:t>
                                        </m:r>
                                      </m:e>
                                      <m:sub>
                                        <m:r>
                                          <a:rPr lang="en-US" b="0" i="1" smtClean="0">
                                            <a:latin typeface="Cambria Math"/>
                                          </a:rPr>
                                          <m:t>𝑖</m:t>
                                        </m:r>
                                      </m:sub>
                                    </m:sSub>
                                  </m:e>
                                </m:d>
                              </m:e>
                              <m:sup>
                                <m:r>
                                  <a:rPr lang="en-US" i="1">
                                    <a:latin typeface="Cambria Math"/>
                                  </a:rPr>
                                  <m:t>2</m:t>
                                </m:r>
                              </m:sup>
                            </m:sSup>
                          </m:num>
                          <m:den>
                            <m:nary>
                              <m:naryPr>
                                <m:chr m:val="∑"/>
                                <m:ctrlPr>
                                  <a:rPr lang="en-US" b="0" i="1" smtClean="0">
                                    <a:latin typeface="Cambria Math" panose="02040503050406030204" pitchFamily="18" charset="0"/>
                                  </a:rPr>
                                </m:ctrlPr>
                              </m:naryPr>
                              <m:sub>
                                <m:r>
                                  <m:rPr>
                                    <m:brk m:alnAt="23"/>
                                  </m:rPr>
                                  <a:rPr lang="en-US" b="0" i="1" smtClean="0">
                                    <a:latin typeface="Cambria Math"/>
                                  </a:rPr>
                                  <m:t>𝑘</m:t>
                                </m:r>
                                <m:r>
                                  <a:rPr lang="en-US" b="0" i="1" smtClean="0">
                                    <a:latin typeface="Cambria Math"/>
                                  </a:rPr>
                                  <m:t>=</m:t>
                                </m:r>
                                <m:r>
                                  <a:rPr lang="en-US" b="0" i="1" smtClean="0">
                                    <a:latin typeface="Cambria Math"/>
                                  </a:rPr>
                                  <m:t>𝑚</m:t>
                                </m:r>
                                <m:r>
                                  <a:rPr lang="en-US" b="0" i="1" smtClean="0">
                                    <a:latin typeface="Cambria Math"/>
                                  </a:rPr>
                                  <m:t>+1</m:t>
                                </m:r>
                              </m:sub>
                              <m:sup>
                                <m:r>
                                  <a:rPr lang="en-US" b="0" i="1" smtClean="0">
                                    <a:latin typeface="Cambria Math"/>
                                  </a:rPr>
                                  <m:t>𝑁</m:t>
                                </m:r>
                              </m:sup>
                              <m:e>
                                <m:sSub>
                                  <m:sSubPr>
                                    <m:ctrlPr>
                                      <a:rPr lang="en-US" i="1">
                                        <a:latin typeface="Cambria Math" panose="02040503050406030204" pitchFamily="18" charset="0"/>
                                      </a:rPr>
                                    </m:ctrlPr>
                                  </m:sSubPr>
                                  <m:e>
                                    <m:r>
                                      <a:rPr lang="en-US" i="1">
                                        <a:latin typeface="Cambria Math"/>
                                      </a:rPr>
                                      <m:t>𝑃</m:t>
                                    </m:r>
                                  </m:e>
                                  <m:sub>
                                    <m:r>
                                      <a:rPr lang="en-US" b="0" i="1" smtClean="0">
                                        <a:latin typeface="Cambria Math"/>
                                      </a:rPr>
                                      <m:t>𝑘</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h</m:t>
                                            </m:r>
                                          </m:e>
                                          <m:sub>
                                            <m:r>
                                              <a:rPr lang="en-US" i="1">
                                                <a:latin typeface="Cambria Math"/>
                                              </a:rPr>
                                              <m:t>𝑖</m:t>
                                            </m:r>
                                          </m:sub>
                                        </m:sSub>
                                      </m:e>
                                    </m:d>
                                  </m:e>
                                  <m:sup>
                                    <m:r>
                                      <a:rPr lang="en-US" i="1">
                                        <a:latin typeface="Cambria Math"/>
                                      </a:rPr>
                                      <m:t>2</m:t>
                                    </m:r>
                                  </m:sup>
                                </m:sSup>
                                <m:r>
                                  <a:rPr lang="en-US" b="0" i="1" smtClean="0">
                                    <a:latin typeface="Cambria Math"/>
                                  </a:rPr>
                                  <m:t>+</m:t>
                                </m:r>
                                <m:sSup>
                                  <m:sSupPr>
                                    <m:ctrlPr>
                                      <a:rPr lang="en-US" i="1">
                                        <a:latin typeface="Cambria Math" panose="02040503050406030204" pitchFamily="18" charset="0"/>
                                      </a:rPr>
                                    </m:ctrlPr>
                                  </m:sSupPr>
                                  <m:e>
                                    <m:r>
                                      <a:rPr lang="en-US" i="1" smtClean="0">
                                        <a:latin typeface="Cambria Math"/>
                                        <a:ea typeface="Cambria Math"/>
                                      </a:rPr>
                                      <m:t>𝜎</m:t>
                                    </m:r>
                                  </m:e>
                                  <m:sup>
                                    <m:r>
                                      <a:rPr lang="en-US" i="1">
                                        <a:latin typeface="Cambria Math"/>
                                      </a:rPr>
                                      <m:t>2</m:t>
                                    </m:r>
                                  </m:sup>
                                </m:sSup>
                              </m:e>
                            </m:nary>
                          </m:den>
                        </m:f>
                      </m:oMath>
                    </m:oMathPara>
                  </a14:m>
                  <a:endParaRPr lang="en-US" dirty="0"/>
                </a:p>
              </p:txBody>
            </p:sp>
          </mc:Choice>
          <mc:Fallback xmlns="">
            <p:sp>
              <p:nvSpPr>
                <p:cNvPr id="26" name="Rectangle 25">
                  <a:extLst>
                    <a:ext uri="{FF2B5EF4-FFF2-40B4-BE49-F238E27FC236}">
                      <a16:creationId xmlns:a16="http://schemas.microsoft.com/office/drawing/2014/main" id="{2DB59DEF-0346-F593-78B0-2E6570208156}"/>
                    </a:ext>
                  </a:extLst>
                </p:cNvPr>
                <p:cNvSpPr>
                  <a:spLocks noRot="1" noChangeAspect="1" noMove="1" noResize="1" noEditPoints="1" noAdjustHandles="1" noChangeArrowheads="1" noChangeShapeType="1" noTextEdit="1"/>
                </p:cNvSpPr>
                <p:nvPr/>
              </p:nvSpPr>
              <p:spPr>
                <a:xfrm>
                  <a:off x="2113947" y="3997644"/>
                  <a:ext cx="4977823" cy="649473"/>
                </a:xfrm>
                <a:prstGeom prst="rect">
                  <a:avLst/>
                </a:prstGeom>
                <a:blipFill>
                  <a:blip r:embed="rId7"/>
                  <a:stretch>
                    <a:fillRect t="-11321" b="-10377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8572636A-EAC3-81CC-0276-1677CD598D7D}"/>
                    </a:ext>
                  </a:extLst>
                </p:cNvPr>
                <p:cNvSpPr/>
                <p:nvPr/>
              </p:nvSpPr>
              <p:spPr>
                <a:xfrm>
                  <a:off x="521855" y="4931282"/>
                  <a:ext cx="7943850" cy="584775"/>
                </a:xfrm>
                <a:prstGeom prst="rect">
                  <a:avLst/>
                </a:prstGeom>
              </p:spPr>
              <p:txBody>
                <a:bodyPr wrap="square">
                  <a:spAutoFit/>
                </a:bodyPr>
                <a:lstStyle/>
                <a:p>
                  <a:r>
                    <a:rPr lang="en-US" dirty="0"/>
                    <a:t>Where the </a:t>
                  </a:r>
                  <a14:m>
                    <m:oMath xmlns:m="http://schemas.openxmlformats.org/officeDocument/2006/math">
                      <m:sSub>
                        <m:sSubPr>
                          <m:ctrlPr>
                            <a:rPr lang="en-US" i="1">
                              <a:latin typeface="Cambria Math" panose="02040503050406030204" pitchFamily="18" charset="0"/>
                            </a:rPr>
                          </m:ctrlPr>
                        </m:sSubPr>
                        <m:e>
                          <m:r>
                            <a:rPr lang="en-US" i="1">
                              <a:latin typeface="Cambria Math"/>
                            </a:rPr>
                            <m:t>𝑃</m:t>
                          </m:r>
                        </m:e>
                        <m:sub>
                          <m:r>
                            <a:rPr lang="en-US" i="1">
                              <a:latin typeface="Cambria Math"/>
                            </a:rPr>
                            <m:t>𝑚</m:t>
                          </m:r>
                        </m:sub>
                      </m:sSub>
                    </m:oMath>
                  </a14:m>
                  <a:r>
                    <a:rPr lang="en-US" i="1" dirty="0"/>
                    <a:t> </a:t>
                  </a:r>
                  <a:r>
                    <a:rPr lang="en-US" dirty="0"/>
                    <a:t>is the allocated power of </a:t>
                  </a:r>
                  <a14:m>
                    <m:oMath xmlns:m="http://schemas.openxmlformats.org/officeDocument/2006/math">
                      <m:sSub>
                        <m:sSubPr>
                          <m:ctrlPr>
                            <a:rPr lang="en-US" i="1">
                              <a:latin typeface="Cambria Math" panose="02040503050406030204" pitchFamily="18" charset="0"/>
                            </a:rPr>
                          </m:ctrlPr>
                        </m:sSubPr>
                        <m:e>
                          <m:r>
                            <a:rPr lang="en-US" i="1">
                              <a:latin typeface="Cambria Math"/>
                            </a:rPr>
                            <m:t>𝑈𝐸</m:t>
                          </m:r>
                        </m:e>
                        <m:sub>
                          <m:r>
                            <a:rPr lang="en-US" i="1">
                              <a:latin typeface="Cambria Math"/>
                            </a:rPr>
                            <m:t>𝑚</m:t>
                          </m:r>
                        </m:sub>
                      </m:sSub>
                    </m:oMath>
                  </a14:m>
                  <a:r>
                    <a:rPr lang="en-US" i="1" dirty="0"/>
                    <a:t> </a:t>
                  </a:r>
                  <a:r>
                    <a:rPr lang="en-US" dirty="0"/>
                    <a:t>from the BS, the </a:t>
                  </a:r>
                  <a14:m>
                    <m:oMath xmlns:m="http://schemas.openxmlformats.org/officeDocument/2006/math">
                      <m:sSup>
                        <m:sSupPr>
                          <m:ctrlPr>
                            <a:rPr lang="en-US" i="1">
                              <a:latin typeface="Cambria Math" panose="02040503050406030204" pitchFamily="18" charset="0"/>
                            </a:rPr>
                          </m:ctrlPr>
                        </m:sSupPr>
                        <m:e>
                          <m:r>
                            <a:rPr lang="en-US" i="1">
                              <a:latin typeface="Cambria Math"/>
                              <a:ea typeface="Cambria Math"/>
                            </a:rPr>
                            <m:t>𝜎</m:t>
                          </m:r>
                        </m:e>
                        <m:sup>
                          <m:r>
                            <a:rPr lang="en-US" i="1">
                              <a:latin typeface="Cambria Math"/>
                            </a:rPr>
                            <m:t>2</m:t>
                          </m:r>
                        </m:sup>
                      </m:sSup>
                    </m:oMath>
                  </a14:m>
                  <a:r>
                    <a:rPr lang="en-US" dirty="0"/>
                    <a:t> denotes the variance of the normalized AWGN.</a:t>
                  </a:r>
                </a:p>
              </p:txBody>
            </p:sp>
          </mc:Choice>
          <mc:Fallback xmlns="">
            <p:sp>
              <p:nvSpPr>
                <p:cNvPr id="27" name="Rectangle 26">
                  <a:extLst>
                    <a:ext uri="{FF2B5EF4-FFF2-40B4-BE49-F238E27FC236}">
                      <a16:creationId xmlns:a16="http://schemas.microsoft.com/office/drawing/2014/main" id="{8572636A-EAC3-81CC-0276-1677CD598D7D}"/>
                    </a:ext>
                  </a:extLst>
                </p:cNvPr>
                <p:cNvSpPr>
                  <a:spLocks noRot="1" noChangeAspect="1" noMove="1" noResize="1" noEditPoints="1" noAdjustHandles="1" noChangeArrowheads="1" noChangeShapeType="1" noTextEdit="1"/>
                </p:cNvSpPr>
                <p:nvPr/>
              </p:nvSpPr>
              <p:spPr>
                <a:xfrm>
                  <a:off x="521855" y="4931282"/>
                  <a:ext cx="7943850" cy="584775"/>
                </a:xfrm>
                <a:prstGeom prst="rect">
                  <a:avLst/>
                </a:prstGeom>
                <a:blipFill>
                  <a:blip r:embed="rId8"/>
                  <a:stretch>
                    <a:fillRect l="-625" t="-4255" b="-25532"/>
                  </a:stretch>
                </a:blipFill>
              </p:spPr>
              <p:txBody>
                <a:bodyPr/>
                <a:lstStyle/>
                <a:p>
                  <a:r>
                    <a:rPr lang="en-CN">
                      <a:noFill/>
                    </a:rPr>
                    <a:t> </a:t>
                  </a:r>
                </a:p>
              </p:txBody>
            </p:sp>
          </mc:Fallback>
        </mc:AlternateContent>
      </p:gr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9E651B55-76A5-CFC6-72C2-BB145B35B54B}"/>
                  </a:ext>
                </a:extLst>
              </p:cNvPr>
              <p:cNvSpPr/>
              <p:nvPr/>
            </p:nvSpPr>
            <p:spPr>
              <a:xfrm>
                <a:off x="521855" y="1600093"/>
                <a:ext cx="10598474" cy="646331"/>
              </a:xfrm>
              <a:prstGeom prst="rect">
                <a:avLst/>
              </a:prstGeom>
            </p:spPr>
            <p:txBody>
              <a:bodyPr wrap="square">
                <a:spAutoFit/>
              </a:bodyPr>
              <a:lstStyle/>
              <a:p>
                <a:r>
                  <a:rPr lang="en-US" dirty="0"/>
                  <a:t>Benefiting from the NOMA scheme, the BS serves </a:t>
                </a:r>
                <a14:m>
                  <m:oMath xmlns:m="http://schemas.openxmlformats.org/officeDocument/2006/math">
                    <m:r>
                      <a:rPr lang="en-US" b="0" i="1" smtClean="0">
                        <a:latin typeface="Cambria Math"/>
                      </a:rPr>
                      <m:t>𝑁</m:t>
                    </m:r>
                  </m:oMath>
                </a14:m>
                <a:r>
                  <a:rPr lang="en-US" i="1" dirty="0"/>
                  <a:t> </a:t>
                </a:r>
                <a:r>
                  <a:rPr lang="en-US" dirty="0"/>
                  <a:t>UEs simultaneously through the downlink at the direct transmission phase.</a:t>
                </a:r>
              </a:p>
            </p:txBody>
          </p:sp>
        </mc:Choice>
        <mc:Fallback xmlns="">
          <p:sp>
            <p:nvSpPr>
              <p:cNvPr id="39" name="Rectangle 38">
                <a:extLst>
                  <a:ext uri="{FF2B5EF4-FFF2-40B4-BE49-F238E27FC236}">
                    <a16:creationId xmlns:a16="http://schemas.microsoft.com/office/drawing/2014/main" id="{9E651B55-76A5-CFC6-72C2-BB145B35B54B}"/>
                  </a:ext>
                </a:extLst>
              </p:cNvPr>
              <p:cNvSpPr>
                <a:spLocks noRot="1" noChangeAspect="1" noMove="1" noResize="1" noEditPoints="1" noAdjustHandles="1" noChangeArrowheads="1" noChangeShapeType="1" noTextEdit="1"/>
              </p:cNvSpPr>
              <p:nvPr/>
            </p:nvSpPr>
            <p:spPr>
              <a:xfrm>
                <a:off x="521855" y="1600093"/>
                <a:ext cx="10598474" cy="646331"/>
              </a:xfrm>
              <a:prstGeom prst="rect">
                <a:avLst/>
              </a:prstGeom>
              <a:blipFill>
                <a:blip r:embed="rId9"/>
                <a:stretch>
                  <a:fillRect l="-599" t="-3774" b="-11321"/>
                </a:stretch>
              </a:blipFill>
            </p:spPr>
            <p:txBody>
              <a:bodyPr/>
              <a:lstStyle/>
              <a:p>
                <a:r>
                  <a:rPr lang="en-CN">
                    <a:noFill/>
                  </a:rPr>
                  <a:t> </a:t>
                </a:r>
              </a:p>
            </p:txBody>
          </p:sp>
        </mc:Fallback>
      </mc:AlternateContent>
    </p:spTree>
    <p:extLst>
      <p:ext uri="{BB962C8B-B14F-4D97-AF65-F5344CB8AC3E}">
        <p14:creationId xmlns:p14="http://schemas.microsoft.com/office/powerpoint/2010/main" val="138650874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0" y="-10180"/>
            <a:ext cx="1785256" cy="1131407"/>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0"/>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318993" y="53020"/>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98231" y="883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868333" y="883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614215" y="42483"/>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15" name="object 2">
            <a:extLst>
              <a:ext uri="{FF2B5EF4-FFF2-40B4-BE49-F238E27FC236}">
                <a16:creationId xmlns:a16="http://schemas.microsoft.com/office/drawing/2014/main" id="{5CDD3ABA-3880-DB49-98CB-905D0E4D54E8}"/>
              </a:ext>
            </a:extLst>
          </p:cNvPr>
          <p:cNvSpPr txBox="1">
            <a:spLocks/>
          </p:cNvSpPr>
          <p:nvPr/>
        </p:nvSpPr>
        <p:spPr>
          <a:xfrm>
            <a:off x="1430989" y="1207918"/>
            <a:ext cx="8605415" cy="492443"/>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2800" b="1" dirty="0">
                <a:solidFill>
                  <a:srgbClr val="C00000"/>
                </a:solidFill>
                <a:latin typeface="Libre Baskerville" panose="02000000000000000000" pitchFamily="2" charset="0"/>
              </a:rPr>
              <a:t>Motivation</a:t>
            </a:r>
            <a:r>
              <a:rPr lang="zh-CN" altLang="en-US" sz="2800" b="1" dirty="0">
                <a:solidFill>
                  <a:srgbClr val="C00000"/>
                </a:solidFill>
                <a:latin typeface="Libre Baskerville" panose="02000000000000000000" pitchFamily="2" charset="0"/>
              </a:rPr>
              <a:t>：</a:t>
            </a:r>
            <a:r>
              <a:rPr lang="en-US" altLang="zh-CN" sz="2800" b="1" dirty="0">
                <a:solidFill>
                  <a:srgbClr val="C00000"/>
                </a:solidFill>
                <a:latin typeface="Libre Baskerville" panose="02000000000000000000" pitchFamily="2" charset="0"/>
              </a:rPr>
              <a:t>Lose</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it</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or</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use</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it</a:t>
            </a:r>
            <a:endParaRPr lang="en-US" sz="2800" b="1" dirty="0">
              <a:solidFill>
                <a:srgbClr val="C00000"/>
              </a:solidFill>
              <a:latin typeface="Libre Baskerville" panose="02000000000000000000" pitchFamily="2" charset="0"/>
            </a:endParaRPr>
          </a:p>
        </p:txBody>
      </p:sp>
      <p:sp>
        <p:nvSpPr>
          <p:cNvPr id="6" name="TextBox 5">
            <a:extLst>
              <a:ext uri="{FF2B5EF4-FFF2-40B4-BE49-F238E27FC236}">
                <a16:creationId xmlns:a16="http://schemas.microsoft.com/office/drawing/2014/main" id="{FD73FD2E-823A-B8AD-C2A1-A0011E4DE711}"/>
              </a:ext>
            </a:extLst>
          </p:cNvPr>
          <p:cNvSpPr txBox="1"/>
          <p:nvPr/>
        </p:nvSpPr>
        <p:spPr>
          <a:xfrm>
            <a:off x="608479" y="1754099"/>
            <a:ext cx="6462960" cy="3785652"/>
          </a:xfrm>
          <a:prstGeom prst="rect">
            <a:avLst/>
          </a:prstGeom>
          <a:noFill/>
        </p:spPr>
        <p:txBody>
          <a:bodyPr wrap="square">
            <a:spAutoFit/>
          </a:bodyPr>
          <a:lstStyle/>
          <a:p>
            <a:endParaRPr lang="en-US" sz="2400" dirty="0">
              <a:cs typeface="Al Bayan Plain" pitchFamily="2" charset="-78"/>
            </a:endParaRPr>
          </a:p>
          <a:p>
            <a:pPr marL="342900" indent="-342900">
              <a:buFont typeface="Wingdings" pitchFamily="2" charset="2"/>
              <a:buChar char="§"/>
            </a:pPr>
            <a:r>
              <a:rPr lang="en-US" altLang="zh-CN" sz="2400" b="0" i="0" dirty="0">
                <a:effectLst/>
                <a:cs typeface="Al Bayan Plain" pitchFamily="2" charset="-78"/>
              </a:rPr>
              <a:t>C</a:t>
            </a:r>
            <a:r>
              <a:rPr lang="en-US" altLang="zh-CN" sz="2400" dirty="0">
                <a:cs typeface="Al Bayan Plain" pitchFamily="2" charset="-78"/>
              </a:rPr>
              <a:t>an</a:t>
            </a:r>
            <a:r>
              <a:rPr lang="zh-CN" altLang="en-US" sz="2400" dirty="0">
                <a:cs typeface="Al Bayan Plain" pitchFamily="2" charset="-78"/>
              </a:rPr>
              <a:t> </a:t>
            </a:r>
            <a:r>
              <a:rPr lang="en-US" altLang="zh-CN" sz="2400" dirty="0">
                <a:cs typeface="Al Bayan Plain" pitchFamily="2" charset="-78"/>
              </a:rPr>
              <a:t>w</a:t>
            </a:r>
            <a:r>
              <a:rPr lang="en-US" sz="2400" b="0" i="0" dirty="0">
                <a:effectLst/>
                <a:cs typeface="Al Bayan Plain" pitchFamily="2" charset="-78"/>
              </a:rPr>
              <a:t>e</a:t>
            </a:r>
            <a:r>
              <a:rPr lang="zh-CN" altLang="en-US" sz="2400" b="0" i="0" dirty="0">
                <a:effectLst/>
                <a:cs typeface="Al Bayan Plain" pitchFamily="2" charset="-78"/>
              </a:rPr>
              <a:t> </a:t>
            </a:r>
            <a:r>
              <a:rPr lang="en-US" sz="2400" b="0" i="0" dirty="0">
                <a:effectLst/>
                <a:cs typeface="Al Bayan Plain" pitchFamily="2" charset="-78"/>
              </a:rPr>
              <a:t>leverage these NOMA contents which are already decoded at</a:t>
            </a:r>
            <a:r>
              <a:rPr lang="zh-CN" altLang="en-US" sz="2400" b="0" i="0" dirty="0">
                <a:effectLst/>
                <a:cs typeface="Al Bayan Plain" pitchFamily="2" charset="-78"/>
              </a:rPr>
              <a:t> </a:t>
            </a:r>
            <a:r>
              <a:rPr lang="en-US" sz="2400" b="0" i="0" dirty="0">
                <a:effectLst/>
                <a:cs typeface="Al Bayan Plain" pitchFamily="2" charset="-78"/>
              </a:rPr>
              <a:t>these short-distance users, and give them incentives to relay to</a:t>
            </a:r>
            <a:r>
              <a:rPr lang="zh-CN" altLang="en-US" sz="2400" b="0" i="0" dirty="0">
                <a:effectLst/>
                <a:cs typeface="Al Bayan Plain" pitchFamily="2" charset="-78"/>
              </a:rPr>
              <a:t> </a:t>
            </a:r>
            <a:r>
              <a:rPr lang="en-US" sz="2400" b="0" i="0" dirty="0">
                <a:effectLst/>
                <a:cs typeface="Al Bayan Plain" pitchFamily="2" charset="-78"/>
              </a:rPr>
              <a:t>longer distance users? </a:t>
            </a:r>
          </a:p>
          <a:p>
            <a:endParaRPr lang="en-US" sz="2400" dirty="0">
              <a:cs typeface="Al Bayan Plain" pitchFamily="2" charset="-78"/>
            </a:endParaRPr>
          </a:p>
          <a:p>
            <a:pPr marL="342900" indent="-342900">
              <a:buFont typeface="Wingdings" pitchFamily="2" charset="2"/>
              <a:buChar char="§"/>
            </a:pPr>
            <a:r>
              <a:rPr lang="en-US" sz="2400" b="0" i="0" dirty="0">
                <a:effectLst/>
                <a:cs typeface="Al Bayan Plain" pitchFamily="2" charset="-78"/>
              </a:rPr>
              <a:t>If yes, what would be the appropriate</a:t>
            </a:r>
            <a:r>
              <a:rPr lang="zh-CN" altLang="en-US" sz="2400" b="0" i="0" dirty="0">
                <a:effectLst/>
                <a:cs typeface="Al Bayan Plain" pitchFamily="2" charset="-78"/>
              </a:rPr>
              <a:t> </a:t>
            </a:r>
            <a:r>
              <a:rPr lang="en-US" sz="2400" b="0" i="0" dirty="0">
                <a:effectLst/>
                <a:cs typeface="Al Bayan Plain" pitchFamily="2" charset="-78"/>
              </a:rPr>
              <a:t>incentive?</a:t>
            </a:r>
          </a:p>
          <a:p>
            <a:pPr marL="342900" indent="-342900">
              <a:buFont typeface="Wingdings" pitchFamily="2" charset="2"/>
              <a:buChar char="§"/>
            </a:pPr>
            <a:endParaRPr lang="en-US" sz="2400" dirty="0">
              <a:cs typeface="Al Bayan Plain" pitchFamily="2" charset="-78"/>
            </a:endParaRPr>
          </a:p>
          <a:p>
            <a:pPr marL="342900" indent="-342900">
              <a:buFont typeface="Wingdings" pitchFamily="2" charset="2"/>
              <a:buChar char="§"/>
            </a:pPr>
            <a:r>
              <a:rPr lang="en-US" sz="2400" dirty="0">
                <a:cs typeface="Al Bayan Plain" pitchFamily="2" charset="-78"/>
              </a:rPr>
              <a:t>How to match the RN and UE to get maximum utility?</a:t>
            </a:r>
            <a:endParaRPr lang="en-CN" sz="2400" dirty="0">
              <a:cs typeface="Al Bayan Plain" pitchFamily="2" charset="-78"/>
            </a:endParaRPr>
          </a:p>
        </p:txBody>
      </p:sp>
      <p:grpSp>
        <p:nvGrpSpPr>
          <p:cNvPr id="3" name="组合 7">
            <a:extLst>
              <a:ext uri="{FF2B5EF4-FFF2-40B4-BE49-F238E27FC236}">
                <a16:creationId xmlns:a16="http://schemas.microsoft.com/office/drawing/2014/main" id="{51068EE2-9331-19A2-13DD-D0F850DA6EE7}"/>
              </a:ext>
            </a:extLst>
          </p:cNvPr>
          <p:cNvGrpSpPr/>
          <p:nvPr/>
        </p:nvGrpSpPr>
        <p:grpSpPr>
          <a:xfrm>
            <a:off x="7324589" y="2178938"/>
            <a:ext cx="4150531" cy="2694434"/>
            <a:chOff x="1213001" y="1946135"/>
            <a:chExt cx="5954808" cy="2862949"/>
          </a:xfrm>
        </p:grpSpPr>
        <p:pic>
          <p:nvPicPr>
            <p:cNvPr id="4" name="Picture 3" descr="Image result for base station icon">
              <a:extLst>
                <a:ext uri="{FF2B5EF4-FFF2-40B4-BE49-F238E27FC236}">
                  <a16:creationId xmlns:a16="http://schemas.microsoft.com/office/drawing/2014/main" id="{27DC9AE8-3C0A-35ED-0810-591C427F70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5632" y="2370936"/>
              <a:ext cx="838200" cy="10296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mobile device  icon">
              <a:extLst>
                <a:ext uri="{FF2B5EF4-FFF2-40B4-BE49-F238E27FC236}">
                  <a16:creationId xmlns:a16="http://schemas.microsoft.com/office/drawing/2014/main" id="{CE419718-C3DB-F6C9-D816-B71B88538D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1567" y="3856167"/>
              <a:ext cx="249398" cy="539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a:extLst>
                <a:ext uri="{FF2B5EF4-FFF2-40B4-BE49-F238E27FC236}">
                  <a16:creationId xmlns:a16="http://schemas.microsoft.com/office/drawing/2014/main" id="{DEDC68D7-44E0-6434-066F-0462D541F2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343800">
              <a:off x="3946008" y="3238707"/>
              <a:ext cx="369027" cy="5344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Related image">
              <a:extLst>
                <a:ext uri="{FF2B5EF4-FFF2-40B4-BE49-F238E27FC236}">
                  <a16:creationId xmlns:a16="http://schemas.microsoft.com/office/drawing/2014/main" id="{4C4F66DF-1755-AF2C-FA83-20A404FF72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343800">
              <a:off x="6681266" y="2762918"/>
              <a:ext cx="381000" cy="5517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5CB0EC5-F227-019E-1339-D5BD5C5A2FCF}"/>
                </a:ext>
              </a:extLst>
            </p:cNvPr>
            <p:cNvSpPr txBox="1"/>
            <p:nvPr/>
          </p:nvSpPr>
          <p:spPr>
            <a:xfrm>
              <a:off x="1213001" y="3718981"/>
              <a:ext cx="1203461"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Base Station</a:t>
              </a:r>
            </a:p>
          </p:txBody>
        </p:sp>
        <p:cxnSp>
          <p:nvCxnSpPr>
            <p:cNvPr id="10" name="Straight Arrow Connector 9">
              <a:extLst>
                <a:ext uri="{FF2B5EF4-FFF2-40B4-BE49-F238E27FC236}">
                  <a16:creationId xmlns:a16="http://schemas.microsoft.com/office/drawing/2014/main" id="{D373AAB4-D27C-0AEE-0CCC-2E4C611C2901}"/>
                </a:ext>
              </a:extLst>
            </p:cNvPr>
            <p:cNvCxnSpPr/>
            <p:nvPr/>
          </p:nvCxnSpPr>
          <p:spPr>
            <a:xfrm>
              <a:off x="2416462" y="3109338"/>
              <a:ext cx="719847" cy="76353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275A2330-C9EE-22BB-2A5F-B5E2DE2C184A}"/>
                </a:ext>
              </a:extLst>
            </p:cNvPr>
            <p:cNvSpPr txBox="1"/>
            <p:nvPr/>
          </p:nvSpPr>
          <p:spPr>
            <a:xfrm>
              <a:off x="4138556" y="2801561"/>
              <a:ext cx="1161479"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t>
              </a:r>
            </a:p>
          </p:txBody>
        </p:sp>
        <p:cxnSp>
          <p:nvCxnSpPr>
            <p:cNvPr id="12" name="Straight Arrow Connector 11">
              <a:extLst>
                <a:ext uri="{FF2B5EF4-FFF2-40B4-BE49-F238E27FC236}">
                  <a16:creationId xmlns:a16="http://schemas.microsoft.com/office/drawing/2014/main" id="{D2724895-0225-5556-D309-5F2A5772BBB2}"/>
                </a:ext>
              </a:extLst>
            </p:cNvPr>
            <p:cNvCxnSpPr/>
            <p:nvPr/>
          </p:nvCxnSpPr>
          <p:spPr>
            <a:xfrm flipV="1">
              <a:off x="4565368" y="2885756"/>
              <a:ext cx="1817998" cy="652091"/>
            </a:xfrm>
            <a:prstGeom prst="straightConnector1">
              <a:avLst/>
            </a:prstGeom>
            <a:ln w="381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6A1780-DF7E-A7C2-62F6-0F4C2F9608B1}"/>
                </a:ext>
              </a:extLst>
            </p:cNvPr>
            <p:cNvCxnSpPr/>
            <p:nvPr/>
          </p:nvCxnSpPr>
          <p:spPr>
            <a:xfrm flipV="1">
              <a:off x="3862702" y="3190417"/>
              <a:ext cx="2751746" cy="1243207"/>
            </a:xfrm>
            <a:prstGeom prst="straightConnector1">
              <a:avLst/>
            </a:prstGeom>
            <a:ln w="381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2F5D8F2-B353-78A5-81A4-B418B40ED01E}"/>
                </a:ext>
              </a:extLst>
            </p:cNvPr>
            <p:cNvCxnSpPr/>
            <p:nvPr/>
          </p:nvCxnSpPr>
          <p:spPr>
            <a:xfrm>
              <a:off x="2568861" y="2713061"/>
              <a:ext cx="1293841" cy="6875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721142DE-9573-7404-2F61-751FA1A978D2}"/>
                </a:ext>
              </a:extLst>
            </p:cNvPr>
            <p:cNvCxnSpPr/>
            <p:nvPr/>
          </p:nvCxnSpPr>
          <p:spPr>
            <a:xfrm>
              <a:off x="2732595" y="2452722"/>
              <a:ext cx="3881853" cy="1879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C7DA909-62E2-1209-6FD2-4590DE64EE98}"/>
                    </a:ext>
                  </a:extLst>
                </p:cNvPr>
                <p:cNvSpPr/>
                <p:nvPr/>
              </p:nvSpPr>
              <p:spPr>
                <a:xfrm>
                  <a:off x="3017437" y="4439752"/>
                  <a:ext cx="6682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b="0" i="1" smtClean="0">
                                <a:latin typeface="Cambria Math" panose="02040503050406030204" pitchFamily="18" charset="0"/>
                                <a:cs typeface="Times New Roman" panose="02020603050405020304" pitchFamily="18" charset="0"/>
                              </a:rPr>
                              <m:t>𝑁</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017437" y="4439752"/>
                  <a:ext cx="66826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36514C1-01D0-CDA5-609F-473E51C4602A}"/>
                    </a:ext>
                  </a:extLst>
                </p:cNvPr>
                <p:cNvSpPr/>
                <p:nvPr/>
              </p:nvSpPr>
              <p:spPr>
                <a:xfrm>
                  <a:off x="3749187" y="3732434"/>
                  <a:ext cx="887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3749187" y="3732434"/>
                  <a:ext cx="887872"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C6F0DDF-924C-E83F-4FDF-BD3975E32E5C}"/>
                    </a:ext>
                  </a:extLst>
                </p:cNvPr>
                <p:cNvSpPr/>
                <p:nvPr/>
              </p:nvSpPr>
              <p:spPr>
                <a:xfrm>
                  <a:off x="6537636" y="3349656"/>
                  <a:ext cx="630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6537636" y="3349656"/>
                  <a:ext cx="63017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4F7FD6D-4CA7-88F5-BE2E-0E302E3DC528}"/>
                    </a:ext>
                  </a:extLst>
                </p:cNvPr>
                <p:cNvSpPr/>
                <p:nvPr/>
              </p:nvSpPr>
              <p:spPr>
                <a:xfrm>
                  <a:off x="3370610" y="1946135"/>
                  <a:ext cx="28374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h</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h</m:t>
                                </m:r>
                              </m:e>
                              <m:sub>
                                <m:r>
                                  <a:rPr lang="en-US" b="0" i="1" smtClean="0">
                                    <a:latin typeface="Cambria Math" panose="02040503050406030204" pitchFamily="18" charset="0"/>
                                    <a:cs typeface="Times New Roman" panose="02020603050405020304" pitchFamily="18" charset="0"/>
                                  </a:rPr>
                                  <m:t>2</m:t>
                                </m:r>
                              </m:sub>
                            </m:sSub>
                            <m:r>
                              <a:rPr lang="en-US" i="1">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h</m:t>
                                </m:r>
                              </m:e>
                              <m:sub>
                                <m:r>
                                  <a:rPr lang="en-US" b="0" i="1" smtClean="0">
                                    <a:latin typeface="Cambria Math" panose="02040503050406030204" pitchFamily="18" charset="0"/>
                                    <a:cs typeface="Times New Roman" panose="02020603050405020304" pitchFamily="18" charset="0"/>
                                  </a:rPr>
                                  <m:t>𝑁</m:t>
                                </m:r>
                              </m:sub>
                            </m:sSub>
                            <m:r>
                              <a:rPr lang="en-US" i="1">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3370610" y="1946135"/>
                  <a:ext cx="2837443" cy="369332"/>
                </a:xfrm>
                <a:prstGeom prst="rect">
                  <a:avLst/>
                </a:prstGeom>
                <a:blipFill>
                  <a:blip r:embed="rId12"/>
                  <a:stretch>
                    <a:fillRect b="-13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8396096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493" y="13536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0" y="-10180"/>
            <a:ext cx="1785256" cy="1131407"/>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1825310" y="0"/>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318993" y="135364"/>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33697" y="47572"/>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098231" y="883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868333" y="883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614215" y="42483"/>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15" name="object 2">
            <a:extLst>
              <a:ext uri="{FF2B5EF4-FFF2-40B4-BE49-F238E27FC236}">
                <a16:creationId xmlns:a16="http://schemas.microsoft.com/office/drawing/2014/main" id="{5CDD3ABA-3880-DB49-98CB-905D0E4D54E8}"/>
              </a:ext>
            </a:extLst>
          </p:cNvPr>
          <p:cNvSpPr txBox="1">
            <a:spLocks/>
          </p:cNvSpPr>
          <p:nvPr/>
        </p:nvSpPr>
        <p:spPr>
          <a:xfrm>
            <a:off x="1281533" y="1009971"/>
            <a:ext cx="8605415" cy="492443"/>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2800" b="1" dirty="0">
                <a:solidFill>
                  <a:srgbClr val="C00000"/>
                </a:solidFill>
                <a:latin typeface="Libre Baskerville" panose="02000000000000000000" pitchFamily="2" charset="0"/>
              </a:rPr>
              <a:t>Problem</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Statement</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and</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Assumptions</a:t>
            </a:r>
            <a:endParaRPr lang="en-US" sz="2800" b="1" dirty="0">
              <a:solidFill>
                <a:srgbClr val="C00000"/>
              </a:solidFill>
              <a:latin typeface="Libre Baskerville" panose="02000000000000000000" pitchFamily="2"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55ED70-B67E-781A-FCCB-4C0B03760D4A}"/>
                  </a:ext>
                </a:extLst>
              </p:cNvPr>
              <p:cNvSpPr txBox="1"/>
              <p:nvPr/>
            </p:nvSpPr>
            <p:spPr>
              <a:xfrm>
                <a:off x="124965" y="1934738"/>
                <a:ext cx="6171405" cy="3693319"/>
              </a:xfrm>
              <a:prstGeom prst="rect">
                <a:avLst/>
              </a:prstGeom>
              <a:noFill/>
            </p:spPr>
            <p:txBody>
              <a:bodyPr wrap="square">
                <a:spAutoFit/>
              </a:bodyPr>
              <a:lstStyle/>
              <a:p>
                <a:pPr marL="285750" indent="-285750">
                  <a:buFont typeface="Wingdings" pitchFamily="2" charset="2"/>
                  <a:buChar char="§"/>
                </a:pPr>
                <a:r>
                  <a:rPr lang="en-US" b="0" i="0" dirty="0">
                    <a:effectLst/>
                    <a:ea typeface="+mj-ea"/>
                  </a:rPr>
                  <a:t>In the NOMA network, multimedia contents are transmitted from the BS to EUs. While in some cases, the packets are lost through transmission and require a second transmission from </a:t>
                </a:r>
                <a:r>
                  <a:rPr lang="en-US" altLang="zh-CN" b="0" i="0" dirty="0">
                    <a:effectLst/>
                    <a:ea typeface="+mj-ea"/>
                  </a:rPr>
                  <a:t>BS</a:t>
                </a:r>
                <a:r>
                  <a:rPr lang="en-US" b="0" i="0" dirty="0">
                    <a:effectLst/>
                    <a:ea typeface="+mj-ea"/>
                  </a:rPr>
                  <a:t>. </a:t>
                </a:r>
              </a:p>
              <a:p>
                <a:endParaRPr lang="en-US" b="0" i="0" dirty="0">
                  <a:effectLst/>
                  <a:ea typeface="+mj-ea"/>
                </a:endParaRPr>
              </a:p>
              <a:p>
                <a:pPr marL="285750" indent="-285750">
                  <a:buFont typeface="Wingdings" pitchFamily="2" charset="2"/>
                  <a:buChar char="§"/>
                </a:pPr>
                <a14:m>
                  <m:oMath xmlns:m="http://schemas.openxmlformats.org/officeDocument/2006/math">
                    <m:sSub>
                      <m:sSubPr>
                        <m:ctrlPr>
                          <a:rPr lang="en-US" sz="1800" i="1" smtClean="0">
                            <a:latin typeface="Cambria Math" panose="02040503050406030204" pitchFamily="18" charset="0"/>
                            <a:ea typeface="+mj-ea"/>
                          </a:rPr>
                        </m:ctrlPr>
                      </m:sSubPr>
                      <m:e>
                        <m:r>
                          <a:rPr lang="en-US" sz="1800" i="1">
                            <a:latin typeface="Cambria Math" panose="02040503050406030204" pitchFamily="18" charset="0"/>
                            <a:ea typeface="+mj-ea"/>
                          </a:rPr>
                          <m:t>𝑈𝐸</m:t>
                        </m:r>
                      </m:e>
                      <m:sub>
                        <m:r>
                          <a:rPr lang="en-US" sz="1800" i="1">
                            <a:latin typeface="Cambria Math" panose="02040503050406030204" pitchFamily="18" charset="0"/>
                            <a:ea typeface="+mj-ea"/>
                          </a:rPr>
                          <m:t>2</m:t>
                        </m:r>
                      </m:sub>
                    </m:sSub>
                  </m:oMath>
                </a14:m>
                <a:r>
                  <a:rPr lang="en-US" sz="1800" dirty="0">
                    <a:ea typeface="+mj-ea"/>
                    <a:cs typeface="Times New Roman" panose="02020603050405020304" pitchFamily="18" charset="0"/>
                  </a:rPr>
                  <a:t> and </a:t>
                </a:r>
                <a14:m>
                  <m:oMath xmlns:m="http://schemas.openxmlformats.org/officeDocument/2006/math">
                    <m:sSub>
                      <m:sSubPr>
                        <m:ctrlPr>
                          <a:rPr lang="en-US" sz="1800" i="1">
                            <a:latin typeface="Cambria Math" panose="02040503050406030204" pitchFamily="18" charset="0"/>
                            <a:ea typeface="+mj-ea"/>
                          </a:rPr>
                        </m:ctrlPr>
                      </m:sSubPr>
                      <m:e>
                        <m:r>
                          <a:rPr lang="en-US" sz="1800" i="1">
                            <a:latin typeface="Cambria Math" panose="02040503050406030204" pitchFamily="18" charset="0"/>
                            <a:ea typeface="+mj-ea"/>
                          </a:rPr>
                          <m:t>𝑈𝐸</m:t>
                        </m:r>
                      </m:e>
                      <m:sub>
                        <m:r>
                          <a:rPr lang="en-US" sz="1800" b="0" i="1" smtClean="0">
                            <a:latin typeface="Cambria Math" panose="02040503050406030204" pitchFamily="18" charset="0"/>
                            <a:ea typeface="+mj-ea"/>
                          </a:rPr>
                          <m:t>3</m:t>
                        </m:r>
                      </m:sub>
                    </m:sSub>
                  </m:oMath>
                </a14:m>
                <a:r>
                  <a:rPr lang="en-US" sz="1800" dirty="0">
                    <a:ea typeface="+mj-ea"/>
                    <a:cs typeface="Times New Roman" panose="02020603050405020304" pitchFamily="18" charset="0"/>
                  </a:rPr>
                  <a:t> are capable to provide relaying service, how to get maximum utility and how to match RN and UE?</a:t>
                </a:r>
              </a:p>
              <a:p>
                <a:pPr marL="285750" indent="-285750">
                  <a:buFont typeface="Wingdings" pitchFamily="2" charset="2"/>
                  <a:buChar char="§"/>
                </a:pPr>
                <a:endParaRPr lang="en-US" dirty="0">
                  <a:ea typeface="+mj-ea"/>
                </a:endParaRPr>
              </a:p>
              <a:p>
                <a:pPr marL="285750" indent="-285750">
                  <a:buFont typeface="Wingdings" pitchFamily="2" charset="2"/>
                  <a:buChar char="§"/>
                </a:pPr>
                <a:r>
                  <a:rPr lang="en-US" altLang="zh-CN" dirty="0">
                    <a:ea typeface="+mj-ea"/>
                  </a:rPr>
                  <a:t>A</a:t>
                </a:r>
                <a:r>
                  <a:rPr lang="en-US" b="0" i="0" dirty="0">
                    <a:effectLst/>
                    <a:ea typeface="+mj-ea"/>
                  </a:rPr>
                  <a:t>ccording the power and cache limitation of</a:t>
                </a:r>
                <a:r>
                  <a:rPr lang="zh-CN" altLang="en-US" b="0" i="0" dirty="0">
                    <a:effectLst/>
                    <a:ea typeface="+mj-ea"/>
                  </a:rPr>
                  <a:t> </a:t>
                </a:r>
                <a:r>
                  <a:rPr lang="en-US" b="0" i="0" dirty="0">
                    <a:effectLst/>
                    <a:ea typeface="+mj-ea"/>
                  </a:rPr>
                  <a:t>relay devices in the the real life, we assume each relay can</a:t>
                </a:r>
                <a:r>
                  <a:rPr lang="zh-CN" altLang="en-US" b="0" i="0" dirty="0">
                    <a:effectLst/>
                    <a:ea typeface="+mj-ea"/>
                  </a:rPr>
                  <a:t> </a:t>
                </a:r>
                <a:r>
                  <a:rPr lang="en-US" b="0" i="0" dirty="0">
                    <a:effectLst/>
                    <a:ea typeface="+mj-ea"/>
                  </a:rPr>
                  <a:t>support transmission for </a:t>
                </a:r>
                <a:r>
                  <a:rPr lang="en-US" altLang="zh-CN" b="0" i="0" dirty="0">
                    <a:effectLst/>
                    <a:ea typeface="+mj-ea"/>
                  </a:rPr>
                  <a:t>UE</a:t>
                </a:r>
                <a:r>
                  <a:rPr lang="zh-CN" altLang="en-US" b="0" i="0" dirty="0">
                    <a:effectLst/>
                    <a:ea typeface="+mj-ea"/>
                  </a:rPr>
                  <a:t> </a:t>
                </a:r>
                <a:r>
                  <a:rPr lang="en-US" b="0" i="0" dirty="0">
                    <a:effectLst/>
                    <a:ea typeface="+mj-ea"/>
                  </a:rPr>
                  <a:t>at most.</a:t>
                </a:r>
              </a:p>
              <a:p>
                <a:endParaRPr lang="en-US" dirty="0">
                  <a:latin typeface="Arial" panose="020B0604020202020204" pitchFamily="34" charset="0"/>
                </a:endParaRPr>
              </a:p>
              <a:p>
                <a:endParaRPr lang="en-CN" dirty="0"/>
              </a:p>
            </p:txBody>
          </p:sp>
        </mc:Choice>
        <mc:Fallback xmlns="">
          <p:sp>
            <p:nvSpPr>
              <p:cNvPr id="21" name="TextBox 20">
                <a:extLst>
                  <a:ext uri="{FF2B5EF4-FFF2-40B4-BE49-F238E27FC236}">
                    <a16:creationId xmlns:a16="http://schemas.microsoft.com/office/drawing/2014/main" id="{A655ED70-B67E-781A-FCCB-4C0B03760D4A}"/>
                  </a:ext>
                </a:extLst>
              </p:cNvPr>
              <p:cNvSpPr txBox="1">
                <a:spLocks noRot="1" noChangeAspect="1" noMove="1" noResize="1" noEditPoints="1" noAdjustHandles="1" noChangeArrowheads="1" noChangeShapeType="1" noTextEdit="1"/>
              </p:cNvSpPr>
              <p:nvPr/>
            </p:nvSpPr>
            <p:spPr>
              <a:xfrm>
                <a:off x="124965" y="1934738"/>
                <a:ext cx="6171405" cy="3693319"/>
              </a:xfrm>
              <a:prstGeom prst="rect">
                <a:avLst/>
              </a:prstGeom>
              <a:blipFill>
                <a:blip r:embed="rId3"/>
                <a:stretch>
                  <a:fillRect l="-616" t="-685" r="-1437"/>
                </a:stretch>
              </a:blipFill>
            </p:spPr>
            <p:txBody>
              <a:bodyPr/>
              <a:lstStyle/>
              <a:p>
                <a:r>
                  <a:rPr lang="en-CN">
                    <a:noFill/>
                  </a:rPr>
                  <a:t> </a:t>
                </a:r>
              </a:p>
            </p:txBody>
          </p:sp>
        </mc:Fallback>
      </mc:AlternateContent>
      <p:grpSp>
        <p:nvGrpSpPr>
          <p:cNvPr id="20" name="Group 19">
            <a:extLst>
              <a:ext uri="{FF2B5EF4-FFF2-40B4-BE49-F238E27FC236}">
                <a16:creationId xmlns:a16="http://schemas.microsoft.com/office/drawing/2014/main" id="{7D22AF2C-563E-65F4-DAB9-96CE0EC3BBD0}"/>
              </a:ext>
            </a:extLst>
          </p:cNvPr>
          <p:cNvGrpSpPr/>
          <p:nvPr/>
        </p:nvGrpSpPr>
        <p:grpSpPr>
          <a:xfrm>
            <a:off x="6372838" y="2151558"/>
            <a:ext cx="5971599" cy="2997881"/>
            <a:chOff x="1386905" y="1447800"/>
            <a:chExt cx="6524102" cy="3401655"/>
          </a:xfrm>
        </p:grpSpPr>
        <p:pic>
          <p:nvPicPr>
            <p:cNvPr id="22" name="Picture 21" descr="Image result for base station icon">
              <a:extLst>
                <a:ext uri="{FF2B5EF4-FFF2-40B4-BE49-F238E27FC236}">
                  <a16:creationId xmlns:a16="http://schemas.microsoft.com/office/drawing/2014/main" id="{015FA614-298C-09CA-2086-0EC62C334A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4776" y="2476649"/>
              <a:ext cx="1037844"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mobile device icon">
              <a:extLst>
                <a:ext uri="{FF2B5EF4-FFF2-40B4-BE49-F238E27FC236}">
                  <a16:creationId xmlns:a16="http://schemas.microsoft.com/office/drawing/2014/main" id="{5CC4D4FE-E19A-1089-DDEC-143042B4DE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5257">
              <a:off x="5141476" y="2533848"/>
              <a:ext cx="450323" cy="45032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mobile device icon">
              <a:extLst>
                <a:ext uri="{FF2B5EF4-FFF2-40B4-BE49-F238E27FC236}">
                  <a16:creationId xmlns:a16="http://schemas.microsoft.com/office/drawing/2014/main" id="{3D60F56E-216E-140C-F5AC-8299E32CB7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28651">
              <a:off x="3859319" y="3445557"/>
              <a:ext cx="330407" cy="276463"/>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75CD77B4-791B-AABC-E956-26A96D7FE165}"/>
                </a:ext>
              </a:extLst>
            </p:cNvPr>
            <p:cNvCxnSpPr/>
            <p:nvPr/>
          </p:nvCxnSpPr>
          <p:spPr>
            <a:xfrm flipV="1">
              <a:off x="2590800" y="2752753"/>
              <a:ext cx="2300110" cy="66647"/>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319F77-9B2F-8599-6274-D8C46FB8D75F}"/>
                </a:ext>
              </a:extLst>
            </p:cNvPr>
            <p:cNvCxnSpPr/>
            <p:nvPr/>
          </p:nvCxnSpPr>
          <p:spPr>
            <a:xfrm>
              <a:off x="2590800" y="3321755"/>
              <a:ext cx="914400" cy="288421"/>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E5A4113-295F-1676-3138-841C0330B979}"/>
                </a:ext>
              </a:extLst>
            </p:cNvPr>
            <p:cNvCxnSpPr/>
            <p:nvPr/>
          </p:nvCxnSpPr>
          <p:spPr>
            <a:xfrm>
              <a:off x="2590800" y="3489631"/>
              <a:ext cx="866868" cy="576945"/>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F205B21-2EC9-370D-5699-76C48FDBA2F3}"/>
                </a:ext>
              </a:extLst>
            </p:cNvPr>
            <p:cNvCxnSpPr/>
            <p:nvPr/>
          </p:nvCxnSpPr>
          <p:spPr>
            <a:xfrm flipV="1">
              <a:off x="4305151" y="3000577"/>
              <a:ext cx="785293" cy="609599"/>
            </a:xfrm>
            <a:prstGeom prst="straightConnector1">
              <a:avLst/>
            </a:prstGeom>
            <a:ln w="38100">
              <a:solidFill>
                <a:schemeClr val="accent2">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53E16F-096B-F25D-8FCB-C626CD01BAF2}"/>
                </a:ext>
              </a:extLst>
            </p:cNvPr>
            <p:cNvCxnSpPr/>
            <p:nvPr/>
          </p:nvCxnSpPr>
          <p:spPr>
            <a:xfrm flipV="1">
              <a:off x="4282543" y="3086054"/>
              <a:ext cx="1127657" cy="1140455"/>
            </a:xfrm>
            <a:prstGeom prst="straightConnector1">
              <a:avLst/>
            </a:prstGeom>
            <a:ln w="38100">
              <a:solidFill>
                <a:schemeClr val="accent2">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73B48D3-8C6E-E257-409E-64CE97F4B6D3}"/>
                </a:ext>
              </a:extLst>
            </p:cNvPr>
            <p:cNvCxnSpPr/>
            <p:nvPr/>
          </p:nvCxnSpPr>
          <p:spPr>
            <a:xfrm>
              <a:off x="1905000" y="1973010"/>
              <a:ext cx="1295400" cy="16379"/>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065AC05-9615-C702-2680-D52F90DE8B9A}"/>
                </a:ext>
              </a:extLst>
            </p:cNvPr>
            <p:cNvCxnSpPr/>
            <p:nvPr/>
          </p:nvCxnSpPr>
          <p:spPr>
            <a:xfrm>
              <a:off x="3882139" y="1989389"/>
              <a:ext cx="1070861" cy="0"/>
            </a:xfrm>
            <a:prstGeom prst="straightConnector1">
              <a:avLst/>
            </a:prstGeom>
            <a:ln w="38100">
              <a:solidFill>
                <a:schemeClr val="accent2">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1A16395-A08A-0A40-191E-83F39D1EC8D5}"/>
                </a:ext>
              </a:extLst>
            </p:cNvPr>
            <p:cNvSpPr txBox="1"/>
            <p:nvPr/>
          </p:nvSpPr>
          <p:spPr>
            <a:xfrm>
              <a:off x="1696989" y="1527561"/>
              <a:ext cx="1933518" cy="338554"/>
            </a:xfrm>
            <a:prstGeom prst="rect">
              <a:avLst/>
            </a:prstGeom>
            <a:noFill/>
          </p:spPr>
          <p:txBody>
            <a:bodyPr wrap="square" rtlCol="0">
              <a:spAutoFit/>
            </a:bodyPr>
            <a:lstStyle/>
            <a:p>
              <a:r>
                <a:rPr lang="en-US" sz="1600" b="1" dirty="0">
                  <a:solidFill>
                    <a:schemeClr val="accent6">
                      <a:lumMod val="75000"/>
                    </a:schemeClr>
                  </a:solidFill>
                  <a:latin typeface="Times New Roman" panose="02020603050405020304" pitchFamily="18" charset="0"/>
                  <a:cs typeface="Times New Roman" panose="02020603050405020304" pitchFamily="18" charset="0"/>
                </a:rPr>
                <a:t>NOMA Downlink</a:t>
              </a:r>
            </a:p>
          </p:txBody>
        </p:sp>
        <p:sp>
          <p:nvSpPr>
            <p:cNvPr id="44" name="TextBox 43">
              <a:extLst>
                <a:ext uri="{FF2B5EF4-FFF2-40B4-BE49-F238E27FC236}">
                  <a16:creationId xmlns:a16="http://schemas.microsoft.com/office/drawing/2014/main" id="{9CA53FB0-85BA-EE1F-9149-AAC5EFBC1E06}"/>
                </a:ext>
              </a:extLst>
            </p:cNvPr>
            <p:cNvSpPr txBox="1"/>
            <p:nvPr/>
          </p:nvSpPr>
          <p:spPr>
            <a:xfrm>
              <a:off x="3695551" y="1527561"/>
              <a:ext cx="1933518" cy="338554"/>
            </a:xfrm>
            <a:prstGeom prst="rect">
              <a:avLst/>
            </a:prstGeom>
            <a:noFill/>
          </p:spPr>
          <p:txBody>
            <a:bodyPr wrap="square" rtlCol="0">
              <a:spAutoFit/>
            </a:bodyPr>
            <a:lstStyle/>
            <a:p>
              <a:r>
                <a:rPr lang="en-US" sz="1600" b="1" dirty="0">
                  <a:solidFill>
                    <a:schemeClr val="accent2">
                      <a:lumMod val="50000"/>
                    </a:schemeClr>
                  </a:solidFill>
                  <a:latin typeface="Times New Roman" panose="02020603050405020304" pitchFamily="18" charset="0"/>
                  <a:cs typeface="Times New Roman" panose="02020603050405020304" pitchFamily="18" charset="0"/>
                </a:rPr>
                <a:t>D2D Relay Link</a:t>
              </a:r>
            </a:p>
          </p:txBody>
        </p:sp>
        <p:sp>
          <p:nvSpPr>
            <p:cNvPr id="45" name="Rectangle 44">
              <a:extLst>
                <a:ext uri="{FF2B5EF4-FFF2-40B4-BE49-F238E27FC236}">
                  <a16:creationId xmlns:a16="http://schemas.microsoft.com/office/drawing/2014/main" id="{897F6210-B965-F551-3BB3-40CD8B1A490D}"/>
                </a:ext>
              </a:extLst>
            </p:cNvPr>
            <p:cNvSpPr/>
            <p:nvPr/>
          </p:nvSpPr>
          <p:spPr>
            <a:xfrm>
              <a:off x="1600200" y="1447800"/>
              <a:ext cx="38862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138AAE-CC1F-E436-D3E0-EBE9EB93B8DA}"/>
                    </a:ext>
                  </a:extLst>
                </p:cNvPr>
                <p:cNvSpPr txBox="1"/>
                <p:nvPr/>
              </p:nvSpPr>
              <p:spPr>
                <a:xfrm>
                  <a:off x="3615162" y="3116292"/>
                  <a:ext cx="762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𝑈𝐸</m:t>
                            </m:r>
                          </m:e>
                          <m:sub>
                            <m:r>
                              <a:rPr lang="en-US" b="0" i="1" smtClean="0">
                                <a:latin typeface="Cambria Math"/>
                              </a:rPr>
                              <m:t>3</m:t>
                            </m:r>
                          </m:sub>
                        </m:sSub>
                      </m:oMath>
                    </m:oMathPara>
                  </a14:m>
                  <a:endParaRPr lang="en-US" dirty="0"/>
                </a:p>
              </p:txBody>
            </p:sp>
          </mc:Choice>
          <mc:Fallback xmlns="">
            <p:sp>
              <p:nvSpPr>
                <p:cNvPr id="46" name="TextBox 45">
                  <a:extLst>
                    <a:ext uri="{FF2B5EF4-FFF2-40B4-BE49-F238E27FC236}">
                      <a16:creationId xmlns:a16="http://schemas.microsoft.com/office/drawing/2014/main" id="{8A138AAE-CC1F-E436-D3E0-EBE9EB93B8DA}"/>
                    </a:ext>
                  </a:extLst>
                </p:cNvPr>
                <p:cNvSpPr txBox="1">
                  <a:spLocks noRot="1" noChangeAspect="1" noMove="1" noResize="1" noEditPoints="1" noAdjustHandles="1" noChangeArrowheads="1" noChangeShapeType="1" noTextEdit="1"/>
                </p:cNvSpPr>
                <p:nvPr/>
              </p:nvSpPr>
              <p:spPr>
                <a:xfrm>
                  <a:off x="3615162" y="3116292"/>
                  <a:ext cx="762000" cy="369332"/>
                </a:xfrm>
                <a:prstGeom prst="rect">
                  <a:avLst/>
                </a:prstGeom>
                <a:blipFill>
                  <a:blip r:embed="rId7"/>
                  <a:stretch>
                    <a:fillRect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1232C30-288F-30F1-E9B8-B7305BAAC049}"/>
                    </a:ext>
                  </a:extLst>
                </p:cNvPr>
                <p:cNvSpPr txBox="1"/>
                <p:nvPr/>
              </p:nvSpPr>
              <p:spPr>
                <a:xfrm>
                  <a:off x="5714288" y="2704744"/>
                  <a:ext cx="762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𝑈𝐸</m:t>
                            </m:r>
                          </m:e>
                          <m:sub>
                            <m:r>
                              <a:rPr lang="en-US" b="0" i="1" smtClean="0">
                                <a:latin typeface="Cambria Math"/>
                              </a:rPr>
                              <m:t>1</m:t>
                            </m:r>
                          </m:sub>
                        </m:sSub>
                      </m:oMath>
                    </m:oMathPara>
                  </a14:m>
                  <a:endParaRPr lang="en-US" dirty="0"/>
                </a:p>
              </p:txBody>
            </p:sp>
          </mc:Choice>
          <mc:Fallback xmlns="">
            <p:sp>
              <p:nvSpPr>
                <p:cNvPr id="47" name="TextBox 46">
                  <a:extLst>
                    <a:ext uri="{FF2B5EF4-FFF2-40B4-BE49-F238E27FC236}">
                      <a16:creationId xmlns:a16="http://schemas.microsoft.com/office/drawing/2014/main" id="{91232C30-288F-30F1-E9B8-B7305BAAC049}"/>
                    </a:ext>
                  </a:extLst>
                </p:cNvPr>
                <p:cNvSpPr txBox="1">
                  <a:spLocks noRot="1" noChangeAspect="1" noMove="1" noResize="1" noEditPoints="1" noAdjustHandles="1" noChangeArrowheads="1" noChangeShapeType="1" noTextEdit="1"/>
                </p:cNvSpPr>
                <p:nvPr/>
              </p:nvSpPr>
              <p:spPr>
                <a:xfrm>
                  <a:off x="5714288" y="2704744"/>
                  <a:ext cx="762000" cy="369332"/>
                </a:xfrm>
                <a:prstGeom prst="rect">
                  <a:avLst/>
                </a:prstGeom>
                <a:blipFill>
                  <a:blip r:embed="rId8"/>
                  <a:stretch>
                    <a:fillRect b="-1111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28B7608-8569-B355-6CCD-4F0F899A026D}"/>
                    </a:ext>
                  </a:extLst>
                </p:cNvPr>
                <p:cNvSpPr txBox="1"/>
                <p:nvPr/>
              </p:nvSpPr>
              <p:spPr>
                <a:xfrm>
                  <a:off x="1386905" y="4510901"/>
                  <a:ext cx="4209279" cy="338554"/>
                </a:xfrm>
                <a:prstGeom prst="rect">
                  <a:avLst/>
                </a:prstGeom>
                <a:noFill/>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Channel: </a:t>
                  </a:r>
                  <a14:m>
                    <m:oMath xmlns:m="http://schemas.openxmlformats.org/officeDocument/2006/math">
                      <m:sSup>
                        <m:sSupPr>
                          <m:ctrlPr>
                            <a:rPr lang="en-US" sz="1600" i="1">
                              <a:solidFill>
                                <a:srgbClr val="FF0000"/>
                              </a:solidFill>
                              <a:latin typeface="Cambria Math" panose="02040503050406030204" pitchFamily="18" charset="0"/>
                            </a:rPr>
                          </m:ctrlPr>
                        </m:sSupPr>
                        <m:e>
                          <m:sSub>
                            <m:sSubPr>
                              <m:ctrlPr>
                                <a:rPr lang="en-US" sz="1600" i="1">
                                  <a:solidFill>
                                    <a:srgbClr val="FF0000"/>
                                  </a:solidFill>
                                  <a:latin typeface="Cambria Math" panose="02040503050406030204" pitchFamily="18" charset="0"/>
                                </a:rPr>
                              </m:ctrlPr>
                            </m:sSubPr>
                            <m:e>
                              <m:r>
                                <a:rPr lang="en-US" altLang="zh-CN" sz="1600" i="1">
                                  <a:solidFill>
                                    <a:srgbClr val="FF0000"/>
                                  </a:solidFill>
                                  <a:latin typeface="Cambria Math"/>
                                </a:rPr>
                                <m:t>|</m:t>
                              </m:r>
                              <m:r>
                                <a:rPr lang="en-US" sz="1600" i="1">
                                  <a:solidFill>
                                    <a:srgbClr val="FF0000"/>
                                  </a:solidFill>
                                  <a:latin typeface="Cambria Math"/>
                                </a:rPr>
                                <m:t>h</m:t>
                              </m:r>
                            </m:e>
                            <m:sub>
                              <m:r>
                                <a:rPr lang="en-US" sz="1600" i="1">
                                  <a:solidFill>
                                    <a:srgbClr val="FF0000"/>
                                  </a:solidFill>
                                  <a:latin typeface="Cambria Math"/>
                                </a:rPr>
                                <m:t>3</m:t>
                              </m:r>
                            </m:sub>
                          </m:sSub>
                          <m:r>
                            <a:rPr lang="en-US" altLang="zh-CN" sz="1600" i="1">
                              <a:solidFill>
                                <a:srgbClr val="FF0000"/>
                              </a:solidFill>
                              <a:latin typeface="Cambria Math"/>
                            </a:rPr>
                            <m:t>|</m:t>
                          </m:r>
                        </m:e>
                        <m:sup>
                          <m:r>
                            <a:rPr lang="en-US" sz="1600" i="1">
                              <a:solidFill>
                                <a:srgbClr val="FF0000"/>
                              </a:solidFill>
                              <a:latin typeface="Cambria Math"/>
                            </a:rPr>
                            <m:t>2</m:t>
                          </m:r>
                        </m:sup>
                      </m:sSup>
                      <m:r>
                        <a:rPr lang="en-US" sz="1600" b="0" i="0" smtClean="0">
                          <a:solidFill>
                            <a:srgbClr val="FF0000"/>
                          </a:solidFill>
                          <a:latin typeface="Cambria Math"/>
                        </a:rPr>
                        <m:t>&gt;</m:t>
                      </m:r>
                      <m:sSup>
                        <m:sSupPr>
                          <m:ctrlPr>
                            <a:rPr lang="en-US" sz="1600" i="1">
                              <a:solidFill>
                                <a:srgbClr val="FF0000"/>
                              </a:solidFill>
                              <a:latin typeface="Cambria Math" panose="02040503050406030204" pitchFamily="18" charset="0"/>
                            </a:rPr>
                          </m:ctrlPr>
                        </m:sSupPr>
                        <m:e>
                          <m:sSub>
                            <m:sSubPr>
                              <m:ctrlPr>
                                <a:rPr lang="en-US" sz="1600" i="1">
                                  <a:solidFill>
                                    <a:srgbClr val="FF0000"/>
                                  </a:solidFill>
                                  <a:latin typeface="Cambria Math" panose="02040503050406030204" pitchFamily="18" charset="0"/>
                                </a:rPr>
                              </m:ctrlPr>
                            </m:sSubPr>
                            <m:e>
                              <m:r>
                                <a:rPr lang="en-US" altLang="zh-CN" sz="1600" i="1">
                                  <a:solidFill>
                                    <a:srgbClr val="FF0000"/>
                                  </a:solidFill>
                                  <a:latin typeface="Cambria Math"/>
                                </a:rPr>
                                <m:t>|</m:t>
                              </m:r>
                              <m:r>
                                <a:rPr lang="en-US" sz="1600" i="1">
                                  <a:solidFill>
                                    <a:srgbClr val="FF0000"/>
                                  </a:solidFill>
                                  <a:latin typeface="Cambria Math"/>
                                </a:rPr>
                                <m:t>h</m:t>
                              </m:r>
                            </m:e>
                            <m:sub>
                              <m:r>
                                <a:rPr lang="en-US" sz="1600" b="0" i="1" smtClean="0">
                                  <a:solidFill>
                                    <a:srgbClr val="FF0000"/>
                                  </a:solidFill>
                                  <a:latin typeface="Cambria Math"/>
                                </a:rPr>
                                <m:t>2</m:t>
                              </m:r>
                            </m:sub>
                          </m:sSub>
                          <m:r>
                            <a:rPr lang="en-US" altLang="zh-CN" sz="1600" i="1">
                              <a:solidFill>
                                <a:srgbClr val="FF0000"/>
                              </a:solidFill>
                              <a:latin typeface="Cambria Math"/>
                            </a:rPr>
                            <m:t>|</m:t>
                          </m:r>
                        </m:e>
                        <m:sup>
                          <m:r>
                            <a:rPr lang="en-US" sz="1600" i="1">
                              <a:solidFill>
                                <a:srgbClr val="FF0000"/>
                              </a:solidFill>
                              <a:latin typeface="Cambria Math"/>
                            </a:rPr>
                            <m:t>2</m:t>
                          </m:r>
                        </m:sup>
                      </m:sSup>
                      <m:r>
                        <a:rPr lang="en-US" sz="1600" b="0" i="1" smtClean="0">
                          <a:solidFill>
                            <a:srgbClr val="FF0000"/>
                          </a:solidFill>
                          <a:latin typeface="Cambria Math"/>
                        </a:rPr>
                        <m:t>&gt;</m:t>
                      </m:r>
                      <m:sSup>
                        <m:sSupPr>
                          <m:ctrlPr>
                            <a:rPr lang="en-US" sz="1600" i="1">
                              <a:solidFill>
                                <a:srgbClr val="FF0000"/>
                              </a:solidFill>
                              <a:latin typeface="Cambria Math" panose="02040503050406030204" pitchFamily="18" charset="0"/>
                            </a:rPr>
                          </m:ctrlPr>
                        </m:sSupPr>
                        <m:e>
                          <m:sSub>
                            <m:sSubPr>
                              <m:ctrlPr>
                                <a:rPr lang="en-US" sz="1600" i="1">
                                  <a:solidFill>
                                    <a:srgbClr val="FF0000"/>
                                  </a:solidFill>
                                  <a:latin typeface="Cambria Math" panose="02040503050406030204" pitchFamily="18" charset="0"/>
                                </a:rPr>
                              </m:ctrlPr>
                            </m:sSubPr>
                            <m:e>
                              <m:r>
                                <a:rPr lang="en-US" altLang="zh-CN" sz="1600" i="1">
                                  <a:solidFill>
                                    <a:srgbClr val="FF0000"/>
                                  </a:solidFill>
                                  <a:latin typeface="Cambria Math"/>
                                </a:rPr>
                                <m:t>|</m:t>
                              </m:r>
                              <m:r>
                                <a:rPr lang="en-US" sz="1600" i="1">
                                  <a:solidFill>
                                    <a:srgbClr val="FF0000"/>
                                  </a:solidFill>
                                  <a:latin typeface="Cambria Math"/>
                                </a:rPr>
                                <m:t>h</m:t>
                              </m:r>
                            </m:e>
                            <m:sub>
                              <m:r>
                                <a:rPr lang="en-US" sz="1600" b="0" i="1" smtClean="0">
                                  <a:solidFill>
                                    <a:srgbClr val="FF0000"/>
                                  </a:solidFill>
                                  <a:latin typeface="Cambria Math"/>
                                </a:rPr>
                                <m:t>1</m:t>
                              </m:r>
                            </m:sub>
                          </m:sSub>
                          <m:r>
                            <a:rPr lang="en-US" altLang="zh-CN" sz="1600" i="1">
                              <a:solidFill>
                                <a:srgbClr val="FF0000"/>
                              </a:solidFill>
                              <a:latin typeface="Cambria Math"/>
                            </a:rPr>
                            <m:t>|</m:t>
                          </m:r>
                        </m:e>
                        <m:sup>
                          <m:r>
                            <a:rPr lang="en-US" sz="1600" i="1">
                              <a:solidFill>
                                <a:srgbClr val="FF0000"/>
                              </a:solidFill>
                              <a:latin typeface="Cambria Math"/>
                            </a:rPr>
                            <m:t>2</m:t>
                          </m:r>
                        </m:sup>
                      </m:sSup>
                    </m:oMath>
                  </a14:m>
                  <a:endParaRPr lang="en-US" sz="16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8" name="TextBox 47">
                  <a:extLst>
                    <a:ext uri="{FF2B5EF4-FFF2-40B4-BE49-F238E27FC236}">
                      <a16:creationId xmlns:a16="http://schemas.microsoft.com/office/drawing/2014/main" id="{A28B7608-8569-B355-6CCD-4F0F899A026D}"/>
                    </a:ext>
                  </a:extLst>
                </p:cNvPr>
                <p:cNvSpPr txBox="1">
                  <a:spLocks noRot="1" noChangeAspect="1" noMove="1" noResize="1" noEditPoints="1" noAdjustHandles="1" noChangeArrowheads="1" noChangeShapeType="1" noTextEdit="1"/>
                </p:cNvSpPr>
                <p:nvPr/>
              </p:nvSpPr>
              <p:spPr>
                <a:xfrm>
                  <a:off x="1386905" y="4510901"/>
                  <a:ext cx="4209279" cy="338554"/>
                </a:xfrm>
                <a:prstGeom prst="rect">
                  <a:avLst/>
                </a:prstGeom>
                <a:blipFill>
                  <a:blip r:embed="rId9"/>
                  <a:stretch>
                    <a:fillRect l="-658" t="-8333" b="-3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08A7B31-7480-F3E7-38D7-F8577E58D663}"/>
                    </a:ext>
                  </a:extLst>
                </p:cNvPr>
                <p:cNvSpPr txBox="1"/>
                <p:nvPr/>
              </p:nvSpPr>
              <p:spPr>
                <a:xfrm rot="1052684">
                  <a:off x="2667001" y="3178355"/>
                  <a:ext cx="7620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sSub>
                              <m:sSubPr>
                                <m:ctrlPr>
                                  <a:rPr lang="en-US" sz="1400" b="0" i="1" smtClean="0">
                                    <a:latin typeface="Cambria Math" panose="02040503050406030204" pitchFamily="18" charset="0"/>
                                  </a:rPr>
                                </m:ctrlPr>
                              </m:sSubPr>
                              <m:e>
                                <m:r>
                                  <a:rPr lang="en-US" altLang="zh-CN" sz="1400" b="0" i="1" smtClean="0">
                                    <a:latin typeface="Cambria Math"/>
                                  </a:rPr>
                                  <m:t>|</m:t>
                                </m:r>
                                <m:r>
                                  <a:rPr lang="en-US" sz="1400" b="0" i="1" smtClean="0">
                                    <a:latin typeface="Cambria Math"/>
                                  </a:rPr>
                                  <m:t>h</m:t>
                                </m:r>
                              </m:e>
                              <m:sub>
                                <m:r>
                                  <a:rPr lang="en-US" sz="1400" b="0" i="1" smtClean="0">
                                    <a:latin typeface="Cambria Math"/>
                                  </a:rPr>
                                  <m:t>3</m:t>
                                </m:r>
                              </m:sub>
                            </m:sSub>
                            <m:r>
                              <a:rPr lang="en-US" altLang="zh-CN" sz="1400" b="0" i="1" smtClean="0">
                                <a:latin typeface="Cambria Math"/>
                              </a:rPr>
                              <m:t>|</m:t>
                            </m:r>
                          </m:e>
                          <m:sup>
                            <m:r>
                              <a:rPr lang="en-US" sz="1400" b="0" i="1" smtClean="0">
                                <a:latin typeface="Cambria Math"/>
                              </a:rPr>
                              <m:t>2</m:t>
                            </m:r>
                          </m:sup>
                        </m:sSup>
                      </m:oMath>
                    </m:oMathPara>
                  </a14:m>
                  <a:endParaRPr lang="en-US" sz="1400" dirty="0"/>
                </a:p>
              </p:txBody>
            </p:sp>
          </mc:Choice>
          <mc:Fallback xmlns="">
            <p:sp>
              <p:nvSpPr>
                <p:cNvPr id="49" name="TextBox 48">
                  <a:extLst>
                    <a:ext uri="{FF2B5EF4-FFF2-40B4-BE49-F238E27FC236}">
                      <a16:creationId xmlns:a16="http://schemas.microsoft.com/office/drawing/2014/main" id="{508A7B31-7480-F3E7-38D7-F8577E58D663}"/>
                    </a:ext>
                  </a:extLst>
                </p:cNvPr>
                <p:cNvSpPr txBox="1">
                  <a:spLocks noRot="1" noChangeAspect="1" noMove="1" noResize="1" noEditPoints="1" noAdjustHandles="1" noChangeArrowheads="1" noChangeShapeType="1" noTextEdit="1"/>
                </p:cNvSpPr>
                <p:nvPr/>
              </p:nvSpPr>
              <p:spPr>
                <a:xfrm rot="1052684">
                  <a:off x="2667001" y="3178355"/>
                  <a:ext cx="762000" cy="307777"/>
                </a:xfrm>
                <a:prstGeom prst="rect">
                  <a:avLst/>
                </a:prstGeom>
                <a:blipFill>
                  <a:blip r:embed="rId10"/>
                  <a:stretch>
                    <a:fillRect b="-526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FB3E34F-F1D8-05A6-C2C3-B57CC2B71AAC}"/>
                    </a:ext>
                  </a:extLst>
                </p:cNvPr>
                <p:cNvSpPr txBox="1"/>
                <p:nvPr/>
              </p:nvSpPr>
              <p:spPr>
                <a:xfrm rot="2045417">
                  <a:off x="2479740" y="3668446"/>
                  <a:ext cx="7620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sSub>
                              <m:sSubPr>
                                <m:ctrlPr>
                                  <a:rPr lang="en-US" sz="1400" b="0" i="1" smtClean="0">
                                    <a:latin typeface="Cambria Math" panose="02040503050406030204" pitchFamily="18" charset="0"/>
                                  </a:rPr>
                                </m:ctrlPr>
                              </m:sSubPr>
                              <m:e>
                                <m:r>
                                  <a:rPr lang="en-US" altLang="zh-CN" sz="1400" b="0" i="1" smtClean="0">
                                    <a:latin typeface="Cambria Math"/>
                                  </a:rPr>
                                  <m:t>|</m:t>
                                </m:r>
                                <m:r>
                                  <a:rPr lang="en-US" sz="1400" b="0" i="1" smtClean="0">
                                    <a:latin typeface="Cambria Math"/>
                                  </a:rPr>
                                  <m:t>h</m:t>
                                </m:r>
                              </m:e>
                              <m:sub>
                                <m:r>
                                  <a:rPr lang="en-US" sz="1400" b="0" i="1" smtClean="0">
                                    <a:latin typeface="Cambria Math"/>
                                  </a:rPr>
                                  <m:t>2</m:t>
                                </m:r>
                              </m:sub>
                            </m:sSub>
                            <m:r>
                              <a:rPr lang="en-US" altLang="zh-CN" sz="1400" b="0" i="1" smtClean="0">
                                <a:latin typeface="Cambria Math"/>
                              </a:rPr>
                              <m:t>|</m:t>
                            </m:r>
                          </m:e>
                          <m:sup>
                            <m:r>
                              <a:rPr lang="en-US" sz="1400" b="0" i="1" smtClean="0">
                                <a:latin typeface="Cambria Math"/>
                              </a:rPr>
                              <m:t>2</m:t>
                            </m:r>
                          </m:sup>
                        </m:sSup>
                      </m:oMath>
                    </m:oMathPara>
                  </a14:m>
                  <a:endParaRPr lang="en-US" sz="1400" dirty="0"/>
                </a:p>
              </p:txBody>
            </p:sp>
          </mc:Choice>
          <mc:Fallback xmlns="">
            <p:sp>
              <p:nvSpPr>
                <p:cNvPr id="50" name="TextBox 49">
                  <a:extLst>
                    <a:ext uri="{FF2B5EF4-FFF2-40B4-BE49-F238E27FC236}">
                      <a16:creationId xmlns:a16="http://schemas.microsoft.com/office/drawing/2014/main" id="{2FB3E34F-F1D8-05A6-C2C3-B57CC2B71AAC}"/>
                    </a:ext>
                  </a:extLst>
                </p:cNvPr>
                <p:cNvSpPr txBox="1">
                  <a:spLocks noRot="1" noChangeAspect="1" noMove="1" noResize="1" noEditPoints="1" noAdjustHandles="1" noChangeArrowheads="1" noChangeShapeType="1" noTextEdit="1"/>
                </p:cNvSpPr>
                <p:nvPr/>
              </p:nvSpPr>
              <p:spPr>
                <a:xfrm rot="2045417">
                  <a:off x="2479740" y="3668446"/>
                  <a:ext cx="762000" cy="307777"/>
                </a:xfrm>
                <a:prstGeom prst="rect">
                  <a:avLst/>
                </a:prstGeom>
                <a:blipFill>
                  <a:blip r:embed="rId11"/>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4385BC1-C72A-FB86-D68A-EB23AE45640A}"/>
                    </a:ext>
                  </a:extLst>
                </p:cNvPr>
                <p:cNvSpPr txBox="1"/>
                <p:nvPr/>
              </p:nvSpPr>
              <p:spPr>
                <a:xfrm rot="21422816">
                  <a:off x="3131523" y="2451438"/>
                  <a:ext cx="7620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sSub>
                              <m:sSubPr>
                                <m:ctrlPr>
                                  <a:rPr lang="en-US" sz="1400" b="0" i="1" smtClean="0">
                                    <a:latin typeface="Cambria Math" panose="02040503050406030204" pitchFamily="18" charset="0"/>
                                  </a:rPr>
                                </m:ctrlPr>
                              </m:sSubPr>
                              <m:e>
                                <m:r>
                                  <a:rPr lang="en-US" altLang="zh-CN" sz="1400" b="0" i="1" smtClean="0">
                                    <a:latin typeface="Cambria Math"/>
                                  </a:rPr>
                                  <m:t>|</m:t>
                                </m:r>
                                <m:r>
                                  <a:rPr lang="en-US" sz="1400" b="0" i="1" smtClean="0">
                                    <a:latin typeface="Cambria Math"/>
                                  </a:rPr>
                                  <m:t>h</m:t>
                                </m:r>
                              </m:e>
                              <m:sub>
                                <m:r>
                                  <a:rPr lang="en-US" sz="1400" b="0" i="1" smtClean="0">
                                    <a:latin typeface="Cambria Math"/>
                                  </a:rPr>
                                  <m:t>1</m:t>
                                </m:r>
                              </m:sub>
                            </m:sSub>
                            <m:r>
                              <a:rPr lang="en-US" altLang="zh-CN" sz="1400" b="0" i="1" smtClean="0">
                                <a:latin typeface="Cambria Math"/>
                              </a:rPr>
                              <m:t>|</m:t>
                            </m:r>
                          </m:e>
                          <m:sup>
                            <m:r>
                              <a:rPr lang="en-US" sz="1400" b="0" i="1" smtClean="0">
                                <a:latin typeface="Cambria Math"/>
                              </a:rPr>
                              <m:t>2</m:t>
                            </m:r>
                          </m:sup>
                        </m:sSup>
                      </m:oMath>
                    </m:oMathPara>
                  </a14:m>
                  <a:endParaRPr lang="en-US" sz="1400" dirty="0"/>
                </a:p>
              </p:txBody>
            </p:sp>
          </mc:Choice>
          <mc:Fallback xmlns="">
            <p:sp>
              <p:nvSpPr>
                <p:cNvPr id="51" name="TextBox 50">
                  <a:extLst>
                    <a:ext uri="{FF2B5EF4-FFF2-40B4-BE49-F238E27FC236}">
                      <a16:creationId xmlns:a16="http://schemas.microsoft.com/office/drawing/2014/main" id="{94385BC1-C72A-FB86-D68A-EB23AE45640A}"/>
                    </a:ext>
                  </a:extLst>
                </p:cNvPr>
                <p:cNvSpPr txBox="1">
                  <a:spLocks noRot="1" noChangeAspect="1" noMove="1" noResize="1" noEditPoints="1" noAdjustHandles="1" noChangeArrowheads="1" noChangeShapeType="1" noTextEdit="1"/>
                </p:cNvSpPr>
                <p:nvPr/>
              </p:nvSpPr>
              <p:spPr>
                <a:xfrm rot="21422816">
                  <a:off x="3131523" y="2451438"/>
                  <a:ext cx="762000" cy="307777"/>
                </a:xfrm>
                <a:prstGeom prst="rect">
                  <a:avLst/>
                </a:prstGeom>
                <a:blipFill>
                  <a:blip r:embed="rId12"/>
                  <a:stretch>
                    <a:fillRect b="-1923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A5FF014C-F079-87C4-57BE-FA7C3A3620E4}"/>
                    </a:ext>
                  </a:extLst>
                </p:cNvPr>
                <p:cNvSpPr/>
                <p:nvPr/>
              </p:nvSpPr>
              <p:spPr>
                <a:xfrm>
                  <a:off x="5045491" y="3529874"/>
                  <a:ext cx="2865515" cy="663536"/>
                </a:xfrm>
                <a:prstGeom prst="rect">
                  <a:avLst/>
                </a:prstGeom>
              </p:spPr>
              <p:txBody>
                <a:bodyPr wrap="square">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a:rPr>
                            <m:t>𝑈𝐸</m:t>
                          </m:r>
                        </m:e>
                        <m:sub>
                          <m:r>
                            <a:rPr lang="en-US" sz="1600" i="1">
                              <a:latin typeface="Cambria Math"/>
                            </a:rPr>
                            <m:t>2</m:t>
                          </m:r>
                        </m:sub>
                      </m:sSub>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a:rPr>
                            <m:t>𝑈𝐸</m:t>
                          </m:r>
                        </m:e>
                        <m:sub>
                          <m:r>
                            <a:rPr lang="en-US" sz="1600" b="0" i="1" smtClean="0">
                              <a:latin typeface="Cambria Math"/>
                            </a:rPr>
                            <m:t>3</m:t>
                          </m:r>
                        </m:sub>
                      </m:sSub>
                    </m:oMath>
                  </a14:m>
                  <a:r>
                    <a:rPr lang="en-US" sz="1600" dirty="0">
                      <a:latin typeface="Times New Roman" panose="02020603050405020304" pitchFamily="18" charset="0"/>
                      <a:cs typeface="Times New Roman" panose="02020603050405020304" pitchFamily="18" charset="0"/>
                    </a:rPr>
                    <a:t> are capable to provide relaying service</a:t>
                  </a:r>
                </a:p>
              </p:txBody>
            </p:sp>
          </mc:Choice>
          <mc:Fallback xmlns="">
            <p:sp>
              <p:nvSpPr>
                <p:cNvPr id="52" name="Rectangle 51">
                  <a:extLst>
                    <a:ext uri="{FF2B5EF4-FFF2-40B4-BE49-F238E27FC236}">
                      <a16:creationId xmlns:a16="http://schemas.microsoft.com/office/drawing/2014/main" id="{A5FF014C-F079-87C4-57BE-FA7C3A3620E4}"/>
                    </a:ext>
                  </a:extLst>
                </p:cNvPr>
                <p:cNvSpPr>
                  <a:spLocks noRot="1" noChangeAspect="1" noMove="1" noResize="1" noEditPoints="1" noAdjustHandles="1" noChangeArrowheads="1" noChangeShapeType="1" noTextEdit="1"/>
                </p:cNvSpPr>
                <p:nvPr/>
              </p:nvSpPr>
              <p:spPr>
                <a:xfrm>
                  <a:off x="5045491" y="3529874"/>
                  <a:ext cx="2865515" cy="663536"/>
                </a:xfrm>
                <a:prstGeom prst="rect">
                  <a:avLst/>
                </a:prstGeom>
                <a:blipFill>
                  <a:blip r:embed="rId13"/>
                  <a:stretch>
                    <a:fillRect l="-1442" t="-2128" b="-14894"/>
                  </a:stretch>
                </a:blipFill>
              </p:spPr>
              <p:txBody>
                <a:bodyPr/>
                <a:lstStyle/>
                <a:p>
                  <a:r>
                    <a:rPr lang="en-CN">
                      <a:noFill/>
                    </a:rPr>
                    <a:t> </a:t>
                  </a:r>
                </a:p>
              </p:txBody>
            </p:sp>
          </mc:Fallback>
        </mc:AlternateContent>
        <p:pic>
          <p:nvPicPr>
            <p:cNvPr id="53" name="Picture 6" descr="Image result for question mark icon">
              <a:extLst>
                <a:ext uri="{FF2B5EF4-FFF2-40B4-BE49-F238E27FC236}">
                  <a16:creationId xmlns:a16="http://schemas.microsoft.com/office/drawing/2014/main" id="{4B590C2D-DF69-5C87-9613-06E41C014B8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564220">
              <a:off x="6843508" y="2465730"/>
              <a:ext cx="353832" cy="35383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6D86F9FD-9BCF-6656-F734-EC5E043B3838}"/>
                </a:ext>
              </a:extLst>
            </p:cNvPr>
            <p:cNvSpPr txBox="1"/>
            <p:nvPr/>
          </p:nvSpPr>
          <p:spPr>
            <a:xfrm>
              <a:off x="5825214" y="1802637"/>
              <a:ext cx="2085793" cy="384153"/>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How to choose</a:t>
              </a:r>
            </a:p>
          </p:txBody>
        </p:sp>
        <p:pic>
          <p:nvPicPr>
            <p:cNvPr id="55" name="Picture 12" descr="Image result for user icon">
              <a:extLst>
                <a:ext uri="{FF2B5EF4-FFF2-40B4-BE49-F238E27FC236}">
                  <a16:creationId xmlns:a16="http://schemas.microsoft.com/office/drawing/2014/main" id="{5EF7B9D7-4B9E-4902-C27D-942937A0C7A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6408764" y="2482825"/>
              <a:ext cx="412761" cy="41276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user icon">
              <a:extLst>
                <a:ext uri="{FF2B5EF4-FFF2-40B4-BE49-F238E27FC236}">
                  <a16:creationId xmlns:a16="http://schemas.microsoft.com/office/drawing/2014/main" id="{4FCD78FA-F9E8-90BC-0291-94F5C80DC33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57668" y="3330722"/>
              <a:ext cx="548694" cy="54869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Image result for user icon">
              <a:extLst>
                <a:ext uri="{FF2B5EF4-FFF2-40B4-BE49-F238E27FC236}">
                  <a16:creationId xmlns:a16="http://schemas.microsoft.com/office/drawing/2014/main" id="{B4CC50E0-BA8B-14A5-E343-47B283823D4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440094" y="3938839"/>
              <a:ext cx="430012" cy="50811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Image result for mobile device icon">
              <a:extLst>
                <a:ext uri="{FF2B5EF4-FFF2-40B4-BE49-F238E27FC236}">
                  <a16:creationId xmlns:a16="http://schemas.microsoft.com/office/drawing/2014/main" id="{B911AF1A-FED6-063A-A716-1895F7B6334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1395007">
              <a:off x="3756443" y="3963794"/>
              <a:ext cx="580373" cy="4279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B695B8A-EDA0-3295-4609-9B9C0F478D59}"/>
                    </a:ext>
                  </a:extLst>
                </p:cNvPr>
                <p:cNvSpPr txBox="1"/>
                <p:nvPr/>
              </p:nvSpPr>
              <p:spPr>
                <a:xfrm>
                  <a:off x="3932981" y="4226509"/>
                  <a:ext cx="762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𝑈𝐸</m:t>
                            </m:r>
                          </m:e>
                          <m:sub>
                            <m:r>
                              <a:rPr lang="en-US" b="0" i="1" smtClean="0">
                                <a:latin typeface="Cambria Math"/>
                              </a:rPr>
                              <m:t>2</m:t>
                            </m:r>
                          </m:sub>
                        </m:sSub>
                      </m:oMath>
                    </m:oMathPara>
                  </a14:m>
                  <a:endParaRPr lang="en-US" dirty="0"/>
                </a:p>
              </p:txBody>
            </p:sp>
          </mc:Choice>
          <mc:Fallback xmlns="">
            <p:sp>
              <p:nvSpPr>
                <p:cNvPr id="59" name="TextBox 58">
                  <a:extLst>
                    <a:ext uri="{FF2B5EF4-FFF2-40B4-BE49-F238E27FC236}">
                      <a16:creationId xmlns:a16="http://schemas.microsoft.com/office/drawing/2014/main" id="{6B695B8A-EDA0-3295-4609-9B9C0F478D59}"/>
                    </a:ext>
                  </a:extLst>
                </p:cNvPr>
                <p:cNvSpPr txBox="1">
                  <a:spLocks noRot="1" noChangeAspect="1" noMove="1" noResize="1" noEditPoints="1" noAdjustHandles="1" noChangeArrowheads="1" noChangeShapeType="1" noTextEdit="1"/>
                </p:cNvSpPr>
                <p:nvPr/>
              </p:nvSpPr>
              <p:spPr>
                <a:xfrm>
                  <a:off x="3932981" y="4226509"/>
                  <a:ext cx="762000" cy="369332"/>
                </a:xfrm>
                <a:prstGeom prst="rect">
                  <a:avLst/>
                </a:prstGeom>
                <a:blipFill>
                  <a:blip r:embed="rId19"/>
                  <a:stretch>
                    <a:fillRect b="-11538"/>
                  </a:stretch>
                </a:blipFill>
              </p:spPr>
              <p:txBody>
                <a:bodyPr/>
                <a:lstStyle/>
                <a:p>
                  <a:r>
                    <a:rPr lang="en-CN">
                      <a:noFill/>
                    </a:rPr>
                    <a:t> </a:t>
                  </a:r>
                </a:p>
              </p:txBody>
            </p:sp>
          </mc:Fallback>
        </mc:AlternateContent>
      </p:grpSp>
    </p:spTree>
    <p:extLst>
      <p:ext uri="{BB962C8B-B14F-4D97-AF65-F5344CB8AC3E}">
        <p14:creationId xmlns:p14="http://schemas.microsoft.com/office/powerpoint/2010/main" val="163048829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5607" y="29391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1815048" y="-14205"/>
            <a:ext cx="1785256" cy="1131407"/>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20524" y="-14205"/>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311177"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55987" y="83753"/>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123131"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23698" y="85876"/>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8567" y="9734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13" name="object 2">
            <a:extLst>
              <a:ext uri="{FF2B5EF4-FFF2-40B4-BE49-F238E27FC236}">
                <a16:creationId xmlns:a16="http://schemas.microsoft.com/office/drawing/2014/main" id="{AC1D5B75-E260-3342-8AA3-A03EC8E5C485}"/>
              </a:ext>
            </a:extLst>
          </p:cNvPr>
          <p:cNvSpPr txBox="1">
            <a:spLocks/>
          </p:cNvSpPr>
          <p:nvPr/>
        </p:nvSpPr>
        <p:spPr>
          <a:xfrm>
            <a:off x="1080557" y="1255106"/>
            <a:ext cx="9694211" cy="492443"/>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2800" b="1" dirty="0">
                <a:solidFill>
                  <a:srgbClr val="C00000"/>
                </a:solidFill>
                <a:latin typeface="Libre Baskerville" panose="02000000000000000000" pitchFamily="2" charset="0"/>
              </a:rPr>
              <a:t>System</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model</a:t>
            </a:r>
            <a:endParaRPr lang="en-US" sz="2800" b="1" dirty="0">
              <a:solidFill>
                <a:srgbClr val="C00000"/>
              </a:solidFill>
              <a:latin typeface="Libre Baskerville" panose="02000000000000000000" pitchFamily="2" charset="0"/>
            </a:endParaRPr>
          </a:p>
        </p:txBody>
      </p:sp>
      <p:pic>
        <p:nvPicPr>
          <p:cNvPr id="50" name="Picture 49">
            <a:extLst>
              <a:ext uri="{FF2B5EF4-FFF2-40B4-BE49-F238E27FC236}">
                <a16:creationId xmlns:a16="http://schemas.microsoft.com/office/drawing/2014/main" id="{4F1CFA2A-87F8-B795-7400-4CE512797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854" y="1885453"/>
            <a:ext cx="4579644" cy="4399843"/>
          </a:xfrm>
          <a:prstGeom prst="rect">
            <a:avLst/>
          </a:prstGeom>
        </p:spPr>
      </p:pic>
      <p:sp>
        <p:nvSpPr>
          <p:cNvPr id="3" name="TextBox 2">
            <a:extLst>
              <a:ext uri="{FF2B5EF4-FFF2-40B4-BE49-F238E27FC236}">
                <a16:creationId xmlns:a16="http://schemas.microsoft.com/office/drawing/2014/main" id="{CC39C416-A094-D902-5280-3C70FA915525}"/>
              </a:ext>
            </a:extLst>
          </p:cNvPr>
          <p:cNvSpPr txBox="1"/>
          <p:nvPr/>
        </p:nvSpPr>
        <p:spPr>
          <a:xfrm>
            <a:off x="4997498" y="2515713"/>
            <a:ext cx="6139824" cy="3139321"/>
          </a:xfrm>
          <a:prstGeom prst="rect">
            <a:avLst/>
          </a:prstGeom>
          <a:noFill/>
        </p:spPr>
        <p:txBody>
          <a:bodyPr wrap="square">
            <a:spAutoFit/>
          </a:bodyPr>
          <a:lstStyle/>
          <a:p>
            <a:pPr marL="285750" indent="-285750">
              <a:buFont typeface="Wingdings" pitchFamily="2" charset="2"/>
              <a:buChar char="§"/>
            </a:pPr>
            <a:r>
              <a:rPr lang="en-US" dirty="0"/>
              <a:t>In our work, </a:t>
            </a:r>
            <a:r>
              <a:rPr lang="en-US" altLang="zh-CN" dirty="0"/>
              <a:t>RNs</a:t>
            </a:r>
            <a:r>
              <a:rPr lang="zh-CN" altLang="en-US" dirty="0"/>
              <a:t> </a:t>
            </a:r>
            <a:r>
              <a:rPr lang="en-US" altLang="zh-CN" dirty="0"/>
              <a:t>forward</a:t>
            </a:r>
            <a:r>
              <a:rPr lang="zh-CN" altLang="en-US" dirty="0"/>
              <a:t> </a:t>
            </a:r>
            <a:r>
              <a:rPr lang="en-US" altLang="zh-CN" dirty="0"/>
              <a:t>lost</a:t>
            </a:r>
            <a:r>
              <a:rPr lang="zh-CN" altLang="en-US" dirty="0"/>
              <a:t> </a:t>
            </a:r>
            <a:r>
              <a:rPr lang="en-US" altLang="zh-CN" dirty="0"/>
              <a:t>packages</a:t>
            </a:r>
            <a:r>
              <a:rPr lang="zh-CN" altLang="en-US" dirty="0"/>
              <a:t> </a:t>
            </a:r>
            <a:r>
              <a:rPr lang="en-US" altLang="zh-CN" dirty="0"/>
              <a:t>for</a:t>
            </a:r>
            <a:r>
              <a:rPr lang="zh-CN" altLang="en-US" dirty="0"/>
              <a:t> </a:t>
            </a:r>
            <a:r>
              <a:rPr lang="en-US" altLang="zh-CN" dirty="0"/>
              <a:t>UEs.</a:t>
            </a:r>
            <a:r>
              <a:rPr lang="zh-CN" altLang="en-US" dirty="0"/>
              <a:t>  </a:t>
            </a:r>
            <a:r>
              <a:rPr lang="en-US" altLang="zh-CN" dirty="0"/>
              <a:t>And</a:t>
            </a:r>
            <a:r>
              <a:rPr lang="zh-CN" altLang="en-US" dirty="0"/>
              <a:t> </a:t>
            </a:r>
            <a:r>
              <a:rPr lang="en-US" altLang="zh-CN" dirty="0"/>
              <a:t>BS</a:t>
            </a:r>
            <a:r>
              <a:rPr lang="zh-CN" altLang="en-US" dirty="0"/>
              <a:t> </a:t>
            </a:r>
            <a:r>
              <a:rPr lang="en-US" altLang="zh-CN" dirty="0"/>
              <a:t>pays</a:t>
            </a:r>
            <a:r>
              <a:rPr lang="zh-CN" altLang="en-US" dirty="0"/>
              <a:t> </a:t>
            </a:r>
            <a:r>
              <a:rPr lang="en-US" altLang="zh-CN" dirty="0"/>
              <a:t>for</a:t>
            </a:r>
            <a:r>
              <a:rPr lang="zh-CN" altLang="en-US" dirty="0"/>
              <a:t> </a:t>
            </a:r>
            <a:r>
              <a:rPr lang="en-US" altLang="zh-CN" dirty="0"/>
              <a:t>RN’s</a:t>
            </a:r>
            <a:r>
              <a:rPr lang="zh-CN" altLang="en-US" dirty="0"/>
              <a:t> </a:t>
            </a:r>
            <a:r>
              <a:rPr lang="en-US" altLang="zh-CN" dirty="0"/>
              <a:t>service</a:t>
            </a:r>
            <a:r>
              <a:rPr lang="zh-CN" altLang="en-US" dirty="0"/>
              <a:t> </a:t>
            </a:r>
            <a:r>
              <a:rPr lang="en-US" altLang="zh-CN" dirty="0"/>
              <a:t>in</a:t>
            </a:r>
            <a:r>
              <a:rPr lang="zh-CN" altLang="en-US" dirty="0"/>
              <a:t> </a:t>
            </a:r>
            <a:r>
              <a:rPr lang="en-US" altLang="zh-CN" dirty="0"/>
              <a:t>the</a:t>
            </a:r>
            <a:r>
              <a:rPr lang="zh-CN" altLang="en-US" dirty="0"/>
              <a:t> </a:t>
            </a:r>
            <a:r>
              <a:rPr lang="en-US" altLang="zh-CN" dirty="0"/>
              <a:t>second</a:t>
            </a:r>
            <a:r>
              <a:rPr lang="zh-CN" altLang="en-US" dirty="0"/>
              <a:t> </a:t>
            </a:r>
            <a:r>
              <a:rPr lang="en-US" altLang="zh-CN" dirty="0"/>
              <a:t>transmission.</a:t>
            </a:r>
          </a:p>
          <a:p>
            <a:endParaRPr lang="en-US" altLang="zh-CN" dirty="0"/>
          </a:p>
          <a:p>
            <a:pPr marL="285750" indent="-285750">
              <a:buFont typeface="Wingdings" pitchFamily="2" charset="2"/>
              <a:buChar char="§"/>
            </a:pPr>
            <a:r>
              <a:rPr lang="en-US" altLang="zh-CN" dirty="0"/>
              <a:t>The</a:t>
            </a:r>
            <a:r>
              <a:rPr lang="zh-CN" altLang="en-US" dirty="0"/>
              <a:t> </a:t>
            </a:r>
            <a:r>
              <a:rPr lang="en-US" dirty="0"/>
              <a:t>incentive </a:t>
            </a:r>
            <a:r>
              <a:rPr lang="en-US" altLang="zh-CN" dirty="0"/>
              <a:t>for</a:t>
            </a:r>
            <a:r>
              <a:rPr lang="en-US" dirty="0"/>
              <a:t> RN directly comes from the payment of BS. Since the information is lost in the transmission from BS to UEs, in the second transmission</a:t>
            </a:r>
            <a:r>
              <a:rPr lang="zh-CN" altLang="en-US" dirty="0"/>
              <a:t> </a:t>
            </a:r>
            <a:r>
              <a:rPr lang="en-US" altLang="zh-CN" dirty="0"/>
              <a:t>UEs</a:t>
            </a:r>
            <a:r>
              <a:rPr lang="zh-CN" altLang="en-US" dirty="0"/>
              <a:t> </a:t>
            </a:r>
            <a:r>
              <a:rPr lang="en-US" altLang="zh-CN" dirty="0"/>
              <a:t>should</a:t>
            </a:r>
            <a:r>
              <a:rPr lang="zh-CN" altLang="en-US" dirty="0"/>
              <a:t> </a:t>
            </a:r>
            <a:r>
              <a:rPr lang="en-US" altLang="zh-CN" dirty="0"/>
              <a:t>be</a:t>
            </a:r>
            <a:r>
              <a:rPr lang="zh-CN" altLang="en-US" dirty="0"/>
              <a:t> </a:t>
            </a:r>
            <a:r>
              <a:rPr lang="en-US" altLang="zh-CN" dirty="0"/>
              <a:t>provided</a:t>
            </a:r>
            <a:r>
              <a:rPr lang="zh-CN" altLang="en-US" dirty="0"/>
              <a:t> </a:t>
            </a:r>
            <a:r>
              <a:rPr lang="en-US" altLang="zh-CN" dirty="0"/>
              <a:t>higher</a:t>
            </a:r>
            <a:r>
              <a:rPr lang="zh-CN" altLang="en-US" dirty="0"/>
              <a:t> </a:t>
            </a:r>
            <a:r>
              <a:rPr lang="en-US" altLang="zh-CN" dirty="0" err="1"/>
              <a:t>QoE</a:t>
            </a:r>
            <a:r>
              <a:rPr lang="en-US" altLang="zh-CN" dirty="0"/>
              <a:t>.</a:t>
            </a:r>
            <a:endParaRPr lang="en-US" dirty="0"/>
          </a:p>
          <a:p>
            <a:endParaRPr lang="en-US" dirty="0"/>
          </a:p>
          <a:p>
            <a:pPr marL="285750" indent="-285750">
              <a:buFont typeface="Wingdings" pitchFamily="2" charset="2"/>
              <a:buChar char="§"/>
            </a:pPr>
            <a:r>
              <a:rPr lang="en-US" dirty="0"/>
              <a:t>BS will transmit signal to UEs with the same or higher lost if do not hire RNs to forward and thus RNs save the service and cost for BS.</a:t>
            </a:r>
            <a:endParaRPr lang="en-CN" dirty="0"/>
          </a:p>
        </p:txBody>
      </p:sp>
    </p:spTree>
    <p:extLst>
      <p:ext uri="{BB962C8B-B14F-4D97-AF65-F5344CB8AC3E}">
        <p14:creationId xmlns:p14="http://schemas.microsoft.com/office/powerpoint/2010/main" val="363186210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5607" y="29391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1815048" y="-14205"/>
            <a:ext cx="1785256" cy="1131407"/>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20524" y="-14205"/>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311177"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55987" y="83753"/>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123131"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23698" y="85876"/>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8567" y="9734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13" name="object 2">
            <a:extLst>
              <a:ext uri="{FF2B5EF4-FFF2-40B4-BE49-F238E27FC236}">
                <a16:creationId xmlns:a16="http://schemas.microsoft.com/office/drawing/2014/main" id="{AC1D5B75-E260-3342-8AA3-A03EC8E5C485}"/>
              </a:ext>
            </a:extLst>
          </p:cNvPr>
          <p:cNvSpPr txBox="1">
            <a:spLocks/>
          </p:cNvSpPr>
          <p:nvPr/>
        </p:nvSpPr>
        <p:spPr>
          <a:xfrm>
            <a:off x="1080557" y="1255106"/>
            <a:ext cx="9694211" cy="492443"/>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2800" b="1" dirty="0">
                <a:solidFill>
                  <a:srgbClr val="C00000"/>
                </a:solidFill>
                <a:latin typeface="Libre Baskerville" panose="02000000000000000000" pitchFamily="2" charset="0"/>
              </a:rPr>
              <a:t>System</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model</a:t>
            </a:r>
            <a:endParaRPr lang="en-US" sz="2800" b="1" dirty="0">
              <a:solidFill>
                <a:srgbClr val="C00000"/>
              </a:solidFill>
              <a:latin typeface="Libre Baskerville" panose="02000000000000000000" pitchFamily="2" charset="0"/>
            </a:endParaRPr>
          </a:p>
        </p:txBody>
      </p:sp>
      <p:grpSp>
        <p:nvGrpSpPr>
          <p:cNvPr id="6" name="Group 5">
            <a:extLst>
              <a:ext uri="{FF2B5EF4-FFF2-40B4-BE49-F238E27FC236}">
                <a16:creationId xmlns:a16="http://schemas.microsoft.com/office/drawing/2014/main" id="{DC2968B1-33F9-518C-6C4E-496106A3B5AC}"/>
              </a:ext>
            </a:extLst>
          </p:cNvPr>
          <p:cNvGrpSpPr/>
          <p:nvPr/>
        </p:nvGrpSpPr>
        <p:grpSpPr>
          <a:xfrm>
            <a:off x="3472960" y="4526173"/>
            <a:ext cx="5071337" cy="794759"/>
            <a:chOff x="4123938" y="3033757"/>
            <a:chExt cx="6173744" cy="1119499"/>
          </a:xfrm>
        </p:grpSpPr>
        <p:sp>
          <p:nvSpPr>
            <p:cNvPr id="7" name="Rectangle 6">
              <a:extLst>
                <a:ext uri="{FF2B5EF4-FFF2-40B4-BE49-F238E27FC236}">
                  <a16:creationId xmlns:a16="http://schemas.microsoft.com/office/drawing/2014/main" id="{48CC1568-2384-438D-8224-A1E5EA5A327B}"/>
                </a:ext>
              </a:extLst>
            </p:cNvPr>
            <p:cNvSpPr/>
            <p:nvPr/>
          </p:nvSpPr>
          <p:spPr>
            <a:xfrm>
              <a:off x="4123938" y="3033757"/>
              <a:ext cx="6173744" cy="111949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en-US" dirty="0"/>
            </a:p>
          </p:txBody>
        </p:sp>
        <p:pic>
          <p:nvPicPr>
            <p:cNvPr id="8" name="Picture 7">
              <a:extLst>
                <a:ext uri="{FF2B5EF4-FFF2-40B4-BE49-F238E27FC236}">
                  <a16:creationId xmlns:a16="http://schemas.microsoft.com/office/drawing/2014/main" id="{1BE90FB6-63B2-98F7-199F-91A2CF0E7F76}"/>
                </a:ext>
              </a:extLst>
            </p:cNvPr>
            <p:cNvPicPr>
              <a:picLocks noChangeAspect="1"/>
            </p:cNvPicPr>
            <p:nvPr/>
          </p:nvPicPr>
          <p:blipFill>
            <a:blip r:embed="rId4"/>
            <a:stretch>
              <a:fillRect/>
            </a:stretch>
          </p:blipFill>
          <p:spPr>
            <a:xfrm>
              <a:off x="4305300" y="3204673"/>
              <a:ext cx="5892796" cy="856754"/>
            </a:xfrm>
            <a:prstGeom prst="rect">
              <a:avLst/>
            </a:prstGeom>
          </p:spPr>
        </p:pic>
      </p:grpSp>
      <p:sp>
        <p:nvSpPr>
          <p:cNvPr id="52" name="TextBox 51">
            <a:extLst>
              <a:ext uri="{FF2B5EF4-FFF2-40B4-BE49-F238E27FC236}">
                <a16:creationId xmlns:a16="http://schemas.microsoft.com/office/drawing/2014/main" id="{3330E1E4-4AC9-90C3-73DB-15E53CA2FE04}"/>
              </a:ext>
            </a:extLst>
          </p:cNvPr>
          <p:cNvSpPr txBox="1"/>
          <p:nvPr/>
        </p:nvSpPr>
        <p:spPr>
          <a:xfrm>
            <a:off x="1080557" y="1894653"/>
            <a:ext cx="9694211" cy="1200329"/>
          </a:xfrm>
          <a:prstGeom prst="rect">
            <a:avLst/>
          </a:prstGeom>
          <a:noFill/>
        </p:spPr>
        <p:txBody>
          <a:bodyPr wrap="square">
            <a:spAutoFit/>
          </a:bodyPr>
          <a:lstStyle/>
          <a:p>
            <a:r>
              <a:rPr lang="en-US" dirty="0"/>
              <a:t>Each UE makes use of SIC technique to decode weaker UEs’ signals and subtract them to obtain its own signal, while weaker users treat stronger UEs’ signals as noise. In our model, the retransmission SINR from the kth RN to the </a:t>
            </a:r>
            <a:r>
              <a:rPr lang="en-US" dirty="0" err="1"/>
              <a:t>ith</a:t>
            </a:r>
            <a:r>
              <a:rPr lang="en-US" dirty="0"/>
              <a:t> UE can be represented as:</a:t>
            </a:r>
            <a:endParaRPr lang="en-CN" dirty="0"/>
          </a:p>
          <a:p>
            <a:endParaRPr lang="en-CN" dirty="0"/>
          </a:p>
        </p:txBody>
      </p:sp>
      <p:sp>
        <p:nvSpPr>
          <p:cNvPr id="55" name="Rectangle 54">
            <a:extLst>
              <a:ext uri="{FF2B5EF4-FFF2-40B4-BE49-F238E27FC236}">
                <a16:creationId xmlns:a16="http://schemas.microsoft.com/office/drawing/2014/main" id="{4A9646A7-0C66-DA1A-F847-BA8699E6F738}"/>
              </a:ext>
            </a:extLst>
          </p:cNvPr>
          <p:cNvSpPr/>
          <p:nvPr/>
        </p:nvSpPr>
        <p:spPr>
          <a:xfrm>
            <a:off x="3374278" y="3012710"/>
            <a:ext cx="5071337" cy="79475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en-US" dirty="0"/>
          </a:p>
        </p:txBody>
      </p:sp>
      <p:pic>
        <p:nvPicPr>
          <p:cNvPr id="57" name="Picture 56">
            <a:extLst>
              <a:ext uri="{FF2B5EF4-FFF2-40B4-BE49-F238E27FC236}">
                <a16:creationId xmlns:a16="http://schemas.microsoft.com/office/drawing/2014/main" id="{78BC1829-0D86-33BF-9773-CD9C2431A8A6}"/>
              </a:ext>
            </a:extLst>
          </p:cNvPr>
          <p:cNvPicPr>
            <a:picLocks noChangeAspect="1"/>
          </p:cNvPicPr>
          <p:nvPr/>
        </p:nvPicPr>
        <p:blipFill>
          <a:blip r:embed="rId5"/>
          <a:stretch>
            <a:fillRect/>
          </a:stretch>
        </p:blipFill>
        <p:spPr>
          <a:xfrm>
            <a:off x="3923698" y="3073201"/>
            <a:ext cx="3869141" cy="642308"/>
          </a:xfrm>
          <a:prstGeom prst="rect">
            <a:avLst/>
          </a:prstGeom>
        </p:spPr>
      </p:pic>
      <p:sp>
        <p:nvSpPr>
          <p:cNvPr id="3" name="TextBox 2">
            <a:extLst>
              <a:ext uri="{FF2B5EF4-FFF2-40B4-BE49-F238E27FC236}">
                <a16:creationId xmlns:a16="http://schemas.microsoft.com/office/drawing/2014/main" id="{AC3B8675-B2D1-5923-9051-D0BB844A45C7}"/>
              </a:ext>
            </a:extLst>
          </p:cNvPr>
          <p:cNvSpPr txBox="1"/>
          <p:nvPr/>
        </p:nvSpPr>
        <p:spPr>
          <a:xfrm>
            <a:off x="1338606" y="5357601"/>
            <a:ext cx="9407987" cy="646331"/>
          </a:xfrm>
          <a:prstGeom prst="rect">
            <a:avLst/>
          </a:prstGeom>
          <a:noFill/>
        </p:spPr>
        <p:txBody>
          <a:bodyPr wrap="square">
            <a:spAutoFit/>
          </a:bodyPr>
          <a:lstStyle/>
          <a:p>
            <a:r>
              <a:rPr lang="el-GR" dirty="0"/>
              <a:t>φ </a:t>
            </a:r>
            <a:r>
              <a:rPr lang="en-US" dirty="0"/>
              <a:t>is a approximation value of Pk j=i+1 </a:t>
            </a:r>
            <a:r>
              <a:rPr lang="en-US" dirty="0" err="1"/>
              <a:t>pk,i</a:t>
            </a:r>
            <a:r>
              <a:rPr lang="en-US" dirty="0"/>
              <a:t> |</a:t>
            </a:r>
            <a:r>
              <a:rPr lang="en-US" dirty="0" err="1"/>
              <a:t>gk,i</a:t>
            </a:r>
            <a:r>
              <a:rPr lang="en-US" dirty="0"/>
              <a:t>| in the second transmission and </a:t>
            </a:r>
            <a:r>
              <a:rPr lang="en-US" dirty="0" err="1"/>
              <a:t>pk,i</a:t>
            </a:r>
            <a:r>
              <a:rPr lang="en-US" dirty="0"/>
              <a:t> is based on the channel gain between different UEs and R</a:t>
            </a:r>
            <a:r>
              <a:rPr lang="en-US" altLang="zh-CN" dirty="0"/>
              <a:t>Ns.</a:t>
            </a:r>
            <a:endParaRPr lang="en-CN" dirty="0"/>
          </a:p>
        </p:txBody>
      </p:sp>
      <p:sp>
        <p:nvSpPr>
          <p:cNvPr id="5" name="TextBox 4">
            <a:extLst>
              <a:ext uri="{FF2B5EF4-FFF2-40B4-BE49-F238E27FC236}">
                <a16:creationId xmlns:a16="http://schemas.microsoft.com/office/drawing/2014/main" id="{F01D4551-C516-18ED-398A-5F23225D1B23}"/>
              </a:ext>
            </a:extLst>
          </p:cNvPr>
          <p:cNvSpPr txBox="1"/>
          <p:nvPr/>
        </p:nvSpPr>
        <p:spPr>
          <a:xfrm>
            <a:off x="2115208" y="4017112"/>
            <a:ext cx="8631385" cy="369332"/>
          </a:xfrm>
          <a:prstGeom prst="rect">
            <a:avLst/>
          </a:prstGeom>
          <a:noFill/>
        </p:spPr>
        <p:txBody>
          <a:bodyPr wrap="square">
            <a:spAutoFit/>
          </a:bodyPr>
          <a:lstStyle/>
          <a:p>
            <a:r>
              <a:rPr lang="en-US" dirty="0"/>
              <a:t>The retransmission SINR from the kth RN to the </a:t>
            </a:r>
            <a:r>
              <a:rPr lang="en-US" dirty="0" err="1"/>
              <a:t>ith</a:t>
            </a:r>
            <a:r>
              <a:rPr lang="en-US" dirty="0"/>
              <a:t> UE can be simplified </a:t>
            </a:r>
            <a:r>
              <a:rPr lang="en-US" altLang="zh-CN" dirty="0"/>
              <a:t>as:</a:t>
            </a:r>
            <a:endParaRPr lang="en-CN" dirty="0"/>
          </a:p>
        </p:txBody>
      </p:sp>
    </p:spTree>
    <p:extLst>
      <p:ext uri="{BB962C8B-B14F-4D97-AF65-F5344CB8AC3E}">
        <p14:creationId xmlns:p14="http://schemas.microsoft.com/office/powerpoint/2010/main" val="265806593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5607" y="29391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1815048" y="-14205"/>
            <a:ext cx="1785256" cy="1131407"/>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20524" y="-14205"/>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311177"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55987" y="83753"/>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123131"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23698" y="85876"/>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8567" y="9734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3" name="object 2">
            <a:extLst>
              <a:ext uri="{FF2B5EF4-FFF2-40B4-BE49-F238E27FC236}">
                <a16:creationId xmlns:a16="http://schemas.microsoft.com/office/drawing/2014/main" id="{24BB6A3A-95D1-B88C-6CE9-95FF835E84A7}"/>
              </a:ext>
            </a:extLst>
          </p:cNvPr>
          <p:cNvSpPr txBox="1">
            <a:spLocks/>
          </p:cNvSpPr>
          <p:nvPr/>
        </p:nvSpPr>
        <p:spPr>
          <a:xfrm>
            <a:off x="1080557" y="1255106"/>
            <a:ext cx="9694211" cy="492443"/>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2800" b="1" dirty="0">
                <a:solidFill>
                  <a:srgbClr val="C00000"/>
                </a:solidFill>
                <a:latin typeface="Libre Baskerville" panose="02000000000000000000" pitchFamily="2" charset="0"/>
              </a:rPr>
              <a:t>System</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model:</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Base</a:t>
            </a:r>
            <a:r>
              <a:rPr lang="zh-CN" altLang="en-US" sz="2800" b="1" dirty="0">
                <a:solidFill>
                  <a:srgbClr val="C00000"/>
                </a:solidFill>
                <a:latin typeface="Libre Baskerville" panose="02000000000000000000" pitchFamily="2" charset="0"/>
              </a:rPr>
              <a:t> </a:t>
            </a:r>
            <a:r>
              <a:rPr lang="en-US" altLang="zh-CN" sz="2800" b="1" dirty="0">
                <a:solidFill>
                  <a:srgbClr val="C00000"/>
                </a:solidFill>
                <a:latin typeface="Libre Baskerville" panose="02000000000000000000" pitchFamily="2" charset="0"/>
              </a:rPr>
              <a:t>Station</a:t>
            </a:r>
            <a:endParaRPr lang="en-US" sz="2800" b="1" dirty="0">
              <a:solidFill>
                <a:srgbClr val="C00000"/>
              </a:solidFill>
              <a:latin typeface="Libre Baskerville" panose="02000000000000000000" pitchFamily="2" charset="0"/>
            </a:endParaRPr>
          </a:p>
        </p:txBody>
      </p:sp>
      <p:grpSp>
        <p:nvGrpSpPr>
          <p:cNvPr id="6" name="Group 5">
            <a:extLst>
              <a:ext uri="{FF2B5EF4-FFF2-40B4-BE49-F238E27FC236}">
                <a16:creationId xmlns:a16="http://schemas.microsoft.com/office/drawing/2014/main" id="{7845670F-5D31-60A7-A190-8D4152E6580C}"/>
              </a:ext>
            </a:extLst>
          </p:cNvPr>
          <p:cNvGrpSpPr/>
          <p:nvPr/>
        </p:nvGrpSpPr>
        <p:grpSpPr>
          <a:xfrm>
            <a:off x="5398124" y="5271416"/>
            <a:ext cx="4096348" cy="533785"/>
            <a:chOff x="4177133" y="4643597"/>
            <a:chExt cx="4096348" cy="533785"/>
          </a:xfrm>
        </p:grpSpPr>
        <p:sp>
          <p:nvSpPr>
            <p:cNvPr id="4" name="Rectangle 3">
              <a:extLst>
                <a:ext uri="{FF2B5EF4-FFF2-40B4-BE49-F238E27FC236}">
                  <a16:creationId xmlns:a16="http://schemas.microsoft.com/office/drawing/2014/main" id="{7174F4E6-6BA2-54E6-7C38-1CD5CF7463C2}"/>
                </a:ext>
              </a:extLst>
            </p:cNvPr>
            <p:cNvSpPr/>
            <p:nvPr/>
          </p:nvSpPr>
          <p:spPr>
            <a:xfrm>
              <a:off x="4177133" y="4643597"/>
              <a:ext cx="4096348" cy="53378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en-US" dirty="0"/>
            </a:p>
          </p:txBody>
        </p:sp>
        <p:pic>
          <p:nvPicPr>
            <p:cNvPr id="5" name="Picture 4">
              <a:extLst>
                <a:ext uri="{FF2B5EF4-FFF2-40B4-BE49-F238E27FC236}">
                  <a16:creationId xmlns:a16="http://schemas.microsoft.com/office/drawing/2014/main" id="{1479DB30-28E7-D487-B1C2-047ACB3BE5B6}"/>
                </a:ext>
              </a:extLst>
            </p:cNvPr>
            <p:cNvPicPr>
              <a:picLocks noChangeAspect="1"/>
            </p:cNvPicPr>
            <p:nvPr/>
          </p:nvPicPr>
          <p:blipFill>
            <a:blip r:embed="rId4"/>
            <a:stretch>
              <a:fillRect/>
            </a:stretch>
          </p:blipFill>
          <p:spPr>
            <a:xfrm>
              <a:off x="4401240" y="4757514"/>
              <a:ext cx="3563442" cy="305952"/>
            </a:xfrm>
            <a:prstGeom prst="rect">
              <a:avLst/>
            </a:prstGeom>
          </p:spPr>
        </p:pic>
      </p:grpSp>
      <p:grpSp>
        <p:nvGrpSpPr>
          <p:cNvPr id="8" name="Group 7">
            <a:extLst>
              <a:ext uri="{FF2B5EF4-FFF2-40B4-BE49-F238E27FC236}">
                <a16:creationId xmlns:a16="http://schemas.microsoft.com/office/drawing/2014/main" id="{8E6C4FBD-D167-8AC3-B549-B1054CD1FD48}"/>
              </a:ext>
            </a:extLst>
          </p:cNvPr>
          <p:cNvGrpSpPr/>
          <p:nvPr/>
        </p:nvGrpSpPr>
        <p:grpSpPr>
          <a:xfrm>
            <a:off x="5092187" y="3066696"/>
            <a:ext cx="4708222" cy="533785"/>
            <a:chOff x="174359" y="5321057"/>
            <a:chExt cx="4708222" cy="533785"/>
          </a:xfrm>
        </p:grpSpPr>
        <p:sp>
          <p:nvSpPr>
            <p:cNvPr id="9" name="Rectangle 8">
              <a:extLst>
                <a:ext uri="{FF2B5EF4-FFF2-40B4-BE49-F238E27FC236}">
                  <a16:creationId xmlns:a16="http://schemas.microsoft.com/office/drawing/2014/main" id="{42627602-D087-B263-4D13-1F6DF736A2BD}"/>
                </a:ext>
              </a:extLst>
            </p:cNvPr>
            <p:cNvSpPr/>
            <p:nvPr/>
          </p:nvSpPr>
          <p:spPr>
            <a:xfrm>
              <a:off x="174359" y="5321057"/>
              <a:ext cx="4708222" cy="53378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en-US" dirty="0"/>
            </a:p>
          </p:txBody>
        </p:sp>
        <p:pic>
          <p:nvPicPr>
            <p:cNvPr id="10" name="Picture 9">
              <a:extLst>
                <a:ext uri="{FF2B5EF4-FFF2-40B4-BE49-F238E27FC236}">
                  <a16:creationId xmlns:a16="http://schemas.microsoft.com/office/drawing/2014/main" id="{680C8B56-C46D-4885-8BE8-2AE4C2E657BE}"/>
                </a:ext>
              </a:extLst>
            </p:cNvPr>
            <p:cNvPicPr>
              <a:picLocks noChangeAspect="1"/>
            </p:cNvPicPr>
            <p:nvPr/>
          </p:nvPicPr>
          <p:blipFill>
            <a:blip r:embed="rId5"/>
            <a:stretch>
              <a:fillRect/>
            </a:stretch>
          </p:blipFill>
          <p:spPr>
            <a:xfrm>
              <a:off x="459930" y="5473405"/>
              <a:ext cx="4422651" cy="291415"/>
            </a:xfrm>
            <a:prstGeom prst="rect">
              <a:avLst/>
            </a:prstGeom>
          </p:spPr>
        </p:pic>
      </p:grpSp>
      <p:grpSp>
        <p:nvGrpSpPr>
          <p:cNvPr id="7" name="Group 6">
            <a:extLst>
              <a:ext uri="{FF2B5EF4-FFF2-40B4-BE49-F238E27FC236}">
                <a16:creationId xmlns:a16="http://schemas.microsoft.com/office/drawing/2014/main" id="{BF55738A-D5AD-D2FA-B73E-E7765C154CEE}"/>
              </a:ext>
            </a:extLst>
          </p:cNvPr>
          <p:cNvGrpSpPr/>
          <p:nvPr/>
        </p:nvGrpSpPr>
        <p:grpSpPr>
          <a:xfrm>
            <a:off x="642794" y="1885453"/>
            <a:ext cx="3945708" cy="3900805"/>
            <a:chOff x="2878969" y="1339695"/>
            <a:chExt cx="5491329" cy="4931592"/>
          </a:xfrm>
        </p:grpSpPr>
        <p:grpSp>
          <p:nvGrpSpPr>
            <p:cNvPr id="11" name="组合 68">
              <a:extLst>
                <a:ext uri="{FF2B5EF4-FFF2-40B4-BE49-F238E27FC236}">
                  <a16:creationId xmlns:a16="http://schemas.microsoft.com/office/drawing/2014/main" id="{9C6A8130-989E-4F42-C68D-7867A0CFAC24}"/>
                </a:ext>
              </a:extLst>
            </p:cNvPr>
            <p:cNvGrpSpPr/>
            <p:nvPr/>
          </p:nvGrpSpPr>
          <p:grpSpPr>
            <a:xfrm>
              <a:off x="2878969" y="1339695"/>
              <a:ext cx="5491329" cy="4704765"/>
              <a:chOff x="2891754" y="1289453"/>
              <a:chExt cx="5491329" cy="4704765"/>
            </a:xfrm>
          </p:grpSpPr>
          <p:sp>
            <p:nvSpPr>
              <p:cNvPr id="21" name="文本框 1">
                <a:extLst>
                  <a:ext uri="{FF2B5EF4-FFF2-40B4-BE49-F238E27FC236}">
                    <a16:creationId xmlns:a16="http://schemas.microsoft.com/office/drawing/2014/main" id="{C9FCDB97-7041-AAD5-5C0F-1D09308DA627}"/>
                  </a:ext>
                </a:extLst>
              </p:cNvPr>
              <p:cNvSpPr txBox="1"/>
              <p:nvPr/>
            </p:nvSpPr>
            <p:spPr>
              <a:xfrm>
                <a:off x="4552175" y="1289453"/>
                <a:ext cx="3830908" cy="1406673"/>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The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second</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transmission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from</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BS</a:t>
                </a:r>
              </a:p>
              <a:p>
                <a:r>
                  <a:rPr kumimoji="1" lang="en-US" altLang="zh-CN" sz="1200" dirty="0">
                    <a:latin typeface="Times New Roman" panose="02020603050405020304" pitchFamily="18" charset="0"/>
                    <a:cs typeface="Times New Roman" panose="02020603050405020304" pitchFamily="18" charset="0"/>
                  </a:rPr>
                  <a:t>The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second</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transmission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from</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RNs</a:t>
                </a:r>
              </a:p>
              <a:p>
                <a:endParaRPr kumimoji="1" lang="zh-CN" altLang="en-US" dirty="0"/>
              </a:p>
            </p:txBody>
          </p:sp>
          <p:grpSp>
            <p:nvGrpSpPr>
              <p:cNvPr id="22" name="组合 4">
                <a:extLst>
                  <a:ext uri="{FF2B5EF4-FFF2-40B4-BE49-F238E27FC236}">
                    <a16:creationId xmlns:a16="http://schemas.microsoft.com/office/drawing/2014/main" id="{6B6E1EE0-DD82-7270-DC97-0097D8504B30}"/>
                  </a:ext>
                </a:extLst>
              </p:cNvPr>
              <p:cNvGrpSpPr/>
              <p:nvPr/>
            </p:nvGrpSpPr>
            <p:grpSpPr>
              <a:xfrm>
                <a:off x="2891754" y="2086345"/>
                <a:ext cx="4456588" cy="3907873"/>
                <a:chOff x="1373087" y="200022"/>
                <a:chExt cx="5268639" cy="4663846"/>
              </a:xfrm>
            </p:grpSpPr>
            <p:sp>
              <p:nvSpPr>
                <p:cNvPr id="48" name="TextBox 6">
                  <a:extLst>
                    <a:ext uri="{FF2B5EF4-FFF2-40B4-BE49-F238E27FC236}">
                      <a16:creationId xmlns:a16="http://schemas.microsoft.com/office/drawing/2014/main" id="{2DB6B4FB-6695-6784-BAC8-0944C1714314}"/>
                    </a:ext>
                  </a:extLst>
                </p:cNvPr>
                <p:cNvSpPr txBox="1"/>
                <p:nvPr/>
              </p:nvSpPr>
              <p:spPr>
                <a:xfrm>
                  <a:off x="1373087" y="3315661"/>
                  <a:ext cx="1571907" cy="40404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Base Station</a:t>
                  </a:r>
                </a:p>
              </p:txBody>
            </p:sp>
            <mc:AlternateContent xmlns:mc="http://schemas.openxmlformats.org/markup-compatibility/2006" xmlns:a14="http://schemas.microsoft.com/office/drawing/2010/main">
              <mc:Choice Requires="a14">
                <p:sp>
                  <p:nvSpPr>
                    <p:cNvPr id="49" name="Rectangle 11">
                      <a:extLst>
                        <a:ext uri="{FF2B5EF4-FFF2-40B4-BE49-F238E27FC236}">
                          <a16:creationId xmlns:a16="http://schemas.microsoft.com/office/drawing/2014/main" id="{8DCF72FA-1A11-53D8-8960-44EA2618165F}"/>
                        </a:ext>
                      </a:extLst>
                    </p:cNvPr>
                    <p:cNvSpPr/>
                    <p:nvPr/>
                  </p:nvSpPr>
                  <p:spPr>
                    <a:xfrm>
                      <a:off x="5959096" y="200022"/>
                      <a:ext cx="682630" cy="362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𝑁</m:t>
                                </m:r>
                              </m:sub>
                            </m:sSub>
                          </m:oMath>
                        </m:oMathPara>
                      </a14:m>
                      <a:endParaRPr lang="en-US" dirty="0"/>
                    </a:p>
                  </p:txBody>
                </p:sp>
              </mc:Choice>
              <mc:Fallback xmlns="">
                <p:sp>
                  <p:nvSpPr>
                    <p:cNvPr id="49" name="Rectangle 11">
                      <a:extLst>
                        <a:ext uri="{FF2B5EF4-FFF2-40B4-BE49-F238E27FC236}">
                          <a16:creationId xmlns:a16="http://schemas.microsoft.com/office/drawing/2014/main" id="{8DCF72FA-1A11-53D8-8960-44EA2618165F}"/>
                        </a:ext>
                      </a:extLst>
                    </p:cNvPr>
                    <p:cNvSpPr>
                      <a:spLocks noRot="1" noChangeAspect="1" noMove="1" noResize="1" noEditPoints="1" noAdjustHandles="1" noChangeArrowheads="1" noChangeShapeType="1" noTextEdit="1"/>
                    </p:cNvSpPr>
                    <p:nvPr/>
                  </p:nvSpPr>
                  <p:spPr>
                    <a:xfrm>
                      <a:off x="5959096" y="200022"/>
                      <a:ext cx="682630" cy="362036"/>
                    </a:xfrm>
                    <a:prstGeom prst="rect">
                      <a:avLst/>
                    </a:prstGeom>
                    <a:blipFill>
                      <a:blip r:embed="rId6"/>
                      <a:stretch>
                        <a:fillRect r="-33333" b="-52632"/>
                      </a:stretch>
                    </a:blipFill>
                  </p:spPr>
                  <p:txBody>
                    <a:bodyPr/>
                    <a:lstStyle/>
                    <a:p>
                      <a:r>
                        <a:rPr lang="en-CN">
                          <a:noFill/>
                        </a:rPr>
                        <a:t> </a:t>
                      </a:r>
                    </a:p>
                  </p:txBody>
                </p:sp>
              </mc:Fallback>
            </mc:AlternateContent>
            <p:sp>
              <p:nvSpPr>
                <p:cNvPr id="50" name="Rectangle 23">
                  <a:extLst>
                    <a:ext uri="{FF2B5EF4-FFF2-40B4-BE49-F238E27FC236}">
                      <a16:creationId xmlns:a16="http://schemas.microsoft.com/office/drawing/2014/main" id="{8EFF563F-AD7A-CE87-C2AB-6D718712468F}"/>
                    </a:ext>
                  </a:extLst>
                </p:cNvPr>
                <p:cNvSpPr/>
                <p:nvPr/>
              </p:nvSpPr>
              <p:spPr>
                <a:xfrm>
                  <a:off x="2486799" y="4501832"/>
                  <a:ext cx="186026" cy="362036"/>
                </a:xfrm>
                <a:prstGeom prst="rect">
                  <a:avLst/>
                </a:prstGeom>
              </p:spPr>
              <p:txBody>
                <a:bodyPr wrap="none">
                  <a:spAutoFit/>
                </a:bodyPr>
                <a:lstStyle/>
                <a:p>
                  <a:endParaRPr lang="en-US" dirty="0"/>
                </a:p>
              </p:txBody>
            </p:sp>
          </p:grpSp>
          <p:grpSp>
            <p:nvGrpSpPr>
              <p:cNvPr id="23" name="组合 36">
                <a:extLst>
                  <a:ext uri="{FF2B5EF4-FFF2-40B4-BE49-F238E27FC236}">
                    <a16:creationId xmlns:a16="http://schemas.microsoft.com/office/drawing/2014/main" id="{7B9C8EA1-4DF9-9795-5244-C6DAC4F492A4}"/>
                  </a:ext>
                </a:extLst>
              </p:cNvPr>
              <p:cNvGrpSpPr/>
              <p:nvPr/>
            </p:nvGrpSpPr>
            <p:grpSpPr>
              <a:xfrm>
                <a:off x="4084593" y="2924784"/>
                <a:ext cx="3636125" cy="2832204"/>
                <a:chOff x="4148093" y="3343392"/>
                <a:chExt cx="3636125" cy="2831525"/>
              </a:xfrm>
            </p:grpSpPr>
            <mc:AlternateContent xmlns:mc="http://schemas.openxmlformats.org/markup-compatibility/2006" xmlns:a14="http://schemas.microsoft.com/office/drawing/2010/main">
              <mc:Choice Requires="a14">
                <p:sp>
                  <p:nvSpPr>
                    <p:cNvPr id="41" name="Rectangle 11">
                      <a:extLst>
                        <a:ext uri="{FF2B5EF4-FFF2-40B4-BE49-F238E27FC236}">
                          <a16:creationId xmlns:a16="http://schemas.microsoft.com/office/drawing/2014/main" id="{FC08188B-BCAA-A4EA-03A1-17906F8BFFBE}"/>
                        </a:ext>
                      </a:extLst>
                    </p:cNvPr>
                    <p:cNvSpPr/>
                    <p:nvPr/>
                  </p:nvSpPr>
                  <p:spPr>
                    <a:xfrm>
                      <a:off x="6887553" y="5871637"/>
                      <a:ext cx="544974" cy="303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1</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Rectangle 11">
                      <a:extLst>
                        <a:ext uri="{FF2B5EF4-FFF2-40B4-BE49-F238E27FC236}">
                          <a16:creationId xmlns:a16="http://schemas.microsoft.com/office/drawing/2014/main" id="{747D5685-31D2-804A-8CBD-498A91C0D8FB}"/>
                        </a:ext>
                      </a:extLst>
                    </p:cNvPr>
                    <p:cNvSpPr>
                      <a:spLocks noRot="1" noChangeAspect="1" noMove="1" noResize="1" noEditPoints="1" noAdjustHandles="1" noChangeArrowheads="1" noChangeShapeType="1" noTextEdit="1"/>
                    </p:cNvSpPr>
                    <p:nvPr/>
                  </p:nvSpPr>
                  <p:spPr>
                    <a:xfrm>
                      <a:off x="6887553" y="5871637"/>
                      <a:ext cx="544974" cy="303280"/>
                    </a:xfrm>
                    <a:prstGeom prst="rect">
                      <a:avLst/>
                    </a:prstGeom>
                    <a:blipFill>
                      <a:blip r:embed="rId7"/>
                      <a:stretch>
                        <a:fillRect b="-1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Rectangle 11">
                      <a:extLst>
                        <a:ext uri="{FF2B5EF4-FFF2-40B4-BE49-F238E27FC236}">
                          <a16:creationId xmlns:a16="http://schemas.microsoft.com/office/drawing/2014/main" id="{B925CA59-2CA1-F3B6-109D-B66707D65A99}"/>
                        </a:ext>
                      </a:extLst>
                    </p:cNvPr>
                    <p:cNvSpPr/>
                    <p:nvPr/>
                  </p:nvSpPr>
                  <p:spPr>
                    <a:xfrm>
                      <a:off x="6871701" y="4488546"/>
                      <a:ext cx="546973" cy="3032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2</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0" name="Rectangle 11">
                      <a:extLst>
                        <a:ext uri="{FF2B5EF4-FFF2-40B4-BE49-F238E27FC236}">
                          <a16:creationId xmlns:a16="http://schemas.microsoft.com/office/drawing/2014/main" id="{B6B063B2-55FD-4CD3-CF77-5B06806A09E3}"/>
                        </a:ext>
                      </a:extLst>
                    </p:cNvPr>
                    <p:cNvSpPr>
                      <a:spLocks noRot="1" noChangeAspect="1" noMove="1" noResize="1" noEditPoints="1" noAdjustHandles="1" noChangeArrowheads="1" noChangeShapeType="1" noTextEdit="1"/>
                    </p:cNvSpPr>
                    <p:nvPr/>
                  </p:nvSpPr>
                  <p:spPr>
                    <a:xfrm>
                      <a:off x="6871701" y="4488546"/>
                      <a:ext cx="546973" cy="303280"/>
                    </a:xfrm>
                    <a:prstGeom prst="rect">
                      <a:avLst/>
                    </a:prstGeom>
                    <a:blipFill>
                      <a:blip r:embed="rId8"/>
                      <a:stretch>
                        <a:fillRect b="-1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Rectangle 11">
                      <a:extLst>
                        <a:ext uri="{FF2B5EF4-FFF2-40B4-BE49-F238E27FC236}">
                          <a16:creationId xmlns:a16="http://schemas.microsoft.com/office/drawing/2014/main" id="{E50D595D-3958-2F87-AC3C-71E289831817}"/>
                        </a:ext>
                      </a:extLst>
                    </p:cNvPr>
                    <p:cNvSpPr/>
                    <p:nvPr/>
                  </p:nvSpPr>
                  <p:spPr>
                    <a:xfrm>
                      <a:off x="4196621" y="5751475"/>
                      <a:ext cx="550108" cy="303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𝑅𝑁</m:t>
                                </m:r>
                              </m:e>
                              <m:sub>
                                <m:r>
                                  <a:rPr lang="en-US" altLang="zh-CN" b="0" i="1" smtClean="0">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21" name="Rectangle 11">
                      <a:extLst>
                        <a:ext uri="{FF2B5EF4-FFF2-40B4-BE49-F238E27FC236}">
                          <a16:creationId xmlns:a16="http://schemas.microsoft.com/office/drawing/2014/main" id="{99F44113-56A3-71FA-5F2A-831BC5CAAD44}"/>
                        </a:ext>
                      </a:extLst>
                    </p:cNvPr>
                    <p:cNvSpPr>
                      <a:spLocks noRot="1" noChangeAspect="1" noMove="1" noResize="1" noEditPoints="1" noAdjustHandles="1" noChangeArrowheads="1" noChangeShapeType="1" noTextEdit="1"/>
                    </p:cNvSpPr>
                    <p:nvPr/>
                  </p:nvSpPr>
                  <p:spPr>
                    <a:xfrm>
                      <a:off x="4196621" y="5751475"/>
                      <a:ext cx="550108" cy="303280"/>
                    </a:xfrm>
                    <a:prstGeom prst="rect">
                      <a:avLst/>
                    </a:prstGeom>
                    <a:blipFill>
                      <a:blip r:embed="rId9"/>
                      <a:stretch>
                        <a:fillRect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Rectangle 11">
                      <a:extLst>
                        <a:ext uri="{FF2B5EF4-FFF2-40B4-BE49-F238E27FC236}">
                          <a16:creationId xmlns:a16="http://schemas.microsoft.com/office/drawing/2014/main" id="{9AC7D042-95F9-301D-503D-A3B4D894586B}"/>
                        </a:ext>
                      </a:extLst>
                    </p:cNvPr>
                    <p:cNvSpPr/>
                    <p:nvPr/>
                  </p:nvSpPr>
                  <p:spPr>
                    <a:xfrm>
                      <a:off x="4921262" y="4942167"/>
                      <a:ext cx="554641" cy="303280"/>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𝑅𝑁</m:t>
                              </m:r>
                            </m:e>
                            <m:sub>
                              <m:r>
                                <a:rPr lang="en-US" altLang="zh-CN" b="0" i="1" smtClean="0">
                                  <a:latin typeface="Cambria Math" panose="02040503050406030204" pitchFamily="18" charset="0"/>
                                  <a:cs typeface="Times New Roman" panose="02020603050405020304" pitchFamily="18" charset="0"/>
                                </a:rPr>
                                <m:t>2</m:t>
                              </m:r>
                            </m:sub>
                          </m:sSub>
                        </m:oMath>
                      </a14:m>
                      <a:r>
                        <a:rPr lang="zh-CN" altLang="en-US" dirty="0"/>
                        <a:t> </a:t>
                      </a:r>
                      <a:endParaRPr lang="en-US" dirty="0"/>
                    </a:p>
                  </p:txBody>
                </p:sp>
              </mc:Choice>
              <mc:Fallback xmlns="">
                <p:sp>
                  <p:nvSpPr>
                    <p:cNvPr id="25" name="Rectangle 11">
                      <a:extLst>
                        <a:ext uri="{FF2B5EF4-FFF2-40B4-BE49-F238E27FC236}">
                          <a16:creationId xmlns:a16="http://schemas.microsoft.com/office/drawing/2014/main" id="{4DC70ED8-0F8D-2AE8-7A8A-6E529F8A760B}"/>
                        </a:ext>
                      </a:extLst>
                    </p:cNvPr>
                    <p:cNvSpPr>
                      <a:spLocks noRot="1" noChangeAspect="1" noMove="1" noResize="1" noEditPoints="1" noAdjustHandles="1" noChangeArrowheads="1" noChangeShapeType="1" noTextEdit="1"/>
                    </p:cNvSpPr>
                    <p:nvPr/>
                  </p:nvSpPr>
                  <p:spPr>
                    <a:xfrm>
                      <a:off x="4921262" y="4942167"/>
                      <a:ext cx="554641" cy="303280"/>
                    </a:xfrm>
                    <a:prstGeom prst="rect">
                      <a:avLst/>
                    </a:prstGeom>
                    <a:blipFill>
                      <a:blip r:embed="rId10"/>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Rectangle 11">
                      <a:extLst>
                        <a:ext uri="{FF2B5EF4-FFF2-40B4-BE49-F238E27FC236}">
                          <a16:creationId xmlns:a16="http://schemas.microsoft.com/office/drawing/2014/main" id="{69EA9868-F04D-8B14-18FD-9C17F06594EC}"/>
                        </a:ext>
                      </a:extLst>
                    </p:cNvPr>
                    <p:cNvSpPr/>
                    <p:nvPr/>
                  </p:nvSpPr>
                  <p:spPr>
                    <a:xfrm>
                      <a:off x="4148093" y="3343392"/>
                      <a:ext cx="562943" cy="303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𝑅𝑁</m:t>
                                </m:r>
                              </m:e>
                              <m:sub>
                                <m:r>
                                  <a:rPr lang="en-US" altLang="zh-CN" b="0" i="1" smtClean="0">
                                    <a:latin typeface="Cambria Math" panose="02040503050406030204" pitchFamily="18" charset="0"/>
                                    <a:cs typeface="Times New Roman" panose="02020603050405020304" pitchFamily="18" charset="0"/>
                                  </a:rPr>
                                  <m:t>𝑘</m:t>
                                </m:r>
                              </m:sub>
                            </m:sSub>
                          </m:oMath>
                        </m:oMathPara>
                      </a14:m>
                      <a:endParaRPr lang="en-US" dirty="0"/>
                    </a:p>
                  </p:txBody>
                </p:sp>
              </mc:Choice>
              <mc:Fallback xmlns="">
                <p:sp>
                  <p:nvSpPr>
                    <p:cNvPr id="28" name="Rectangle 11">
                      <a:extLst>
                        <a:ext uri="{FF2B5EF4-FFF2-40B4-BE49-F238E27FC236}">
                          <a16:creationId xmlns:a16="http://schemas.microsoft.com/office/drawing/2014/main" id="{EF03C90F-A21C-3F37-AC57-55A20D8A84D5}"/>
                        </a:ext>
                      </a:extLst>
                    </p:cNvPr>
                    <p:cNvSpPr>
                      <a:spLocks noRot="1" noChangeAspect="1" noMove="1" noResize="1" noEditPoints="1" noAdjustHandles="1" noChangeArrowheads="1" noChangeShapeType="1" noTextEdit="1"/>
                    </p:cNvSpPr>
                    <p:nvPr/>
                  </p:nvSpPr>
                  <p:spPr>
                    <a:xfrm>
                      <a:off x="4148093" y="3343392"/>
                      <a:ext cx="562943" cy="303280"/>
                    </a:xfrm>
                    <a:prstGeom prst="rect">
                      <a:avLst/>
                    </a:prstGeom>
                    <a:blipFill>
                      <a:blip r:embed="rId11"/>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Rectangle 11">
                      <a:extLst>
                        <a:ext uri="{FF2B5EF4-FFF2-40B4-BE49-F238E27FC236}">
                          <a16:creationId xmlns:a16="http://schemas.microsoft.com/office/drawing/2014/main" id="{C1E409B5-78B5-876D-A3A0-C94E2773C3F4}"/>
                        </a:ext>
                      </a:extLst>
                    </p:cNvPr>
                    <p:cNvSpPr/>
                    <p:nvPr/>
                  </p:nvSpPr>
                  <p:spPr>
                    <a:xfrm>
                      <a:off x="6780579" y="3720883"/>
                      <a:ext cx="601190" cy="3692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𝑖</m:t>
                                </m:r>
                              </m:sub>
                            </m:sSub>
                          </m:oMath>
                        </m:oMathPara>
                      </a14:m>
                      <a:endParaRPr lang="en-US" i="1" dirty="0">
                        <a:latin typeface="Cambria Math" panose="02040503050406030204" pitchFamily="18" charset="0"/>
                        <a:cs typeface="Times New Roman" panose="02020603050405020304" pitchFamily="18" charset="0"/>
                      </a:endParaRPr>
                    </a:p>
                  </p:txBody>
                </p:sp>
              </mc:Choice>
              <mc:Fallback xmlns="">
                <p:sp>
                  <p:nvSpPr>
                    <p:cNvPr id="29" name="Rectangle 11">
                      <a:extLst>
                        <a:ext uri="{FF2B5EF4-FFF2-40B4-BE49-F238E27FC236}">
                          <a16:creationId xmlns:a16="http://schemas.microsoft.com/office/drawing/2014/main" id="{53EF4292-EF26-5F8A-E41D-C0DBC3A431F6}"/>
                        </a:ext>
                      </a:extLst>
                    </p:cNvPr>
                    <p:cNvSpPr>
                      <a:spLocks noRot="1" noChangeAspect="1" noMove="1" noResize="1" noEditPoints="1" noAdjustHandles="1" noChangeArrowheads="1" noChangeShapeType="1" noTextEdit="1"/>
                    </p:cNvSpPr>
                    <p:nvPr/>
                  </p:nvSpPr>
                  <p:spPr>
                    <a:xfrm>
                      <a:off x="6780579" y="3720883"/>
                      <a:ext cx="601190" cy="369243"/>
                    </a:xfrm>
                    <a:prstGeom prst="rect">
                      <a:avLst/>
                    </a:prstGeom>
                    <a:blipFill>
                      <a:blip r:embed="rId12"/>
                      <a:stretch>
                        <a:fillRect/>
                      </a:stretch>
                    </a:blipFill>
                  </p:spPr>
                  <p:txBody>
                    <a:bodyPr/>
                    <a:lstStyle/>
                    <a:p>
                      <a:r>
                        <a:rPr lang="en-CN">
                          <a:noFill/>
                        </a:rPr>
                        <a:t> </a:t>
                      </a:r>
                    </a:p>
                  </p:txBody>
                </p:sp>
              </mc:Fallback>
            </mc:AlternateContent>
            <p:sp>
              <p:nvSpPr>
                <p:cNvPr id="47" name="文本框 29">
                  <a:extLst>
                    <a:ext uri="{FF2B5EF4-FFF2-40B4-BE49-F238E27FC236}">
                      <a16:creationId xmlns:a16="http://schemas.microsoft.com/office/drawing/2014/main" id="{FBA7680F-18BA-CBE9-FA55-88CEE2BC8926}"/>
                    </a:ext>
                  </a:extLst>
                </p:cNvPr>
                <p:cNvSpPr txBox="1"/>
                <p:nvPr/>
              </p:nvSpPr>
              <p:spPr>
                <a:xfrm rot="5400000">
                  <a:off x="7093510" y="3838221"/>
                  <a:ext cx="395519" cy="985896"/>
                </a:xfrm>
                <a:prstGeom prst="rect">
                  <a:avLst/>
                </a:prstGeom>
                <a:noFill/>
              </p:spPr>
              <p:txBody>
                <a:bodyPr wrap="square" rtlCol="0">
                  <a:spAutoFit/>
                </a:bodyPr>
                <a:lstStyle/>
                <a:p>
                  <a:r>
                    <a:rPr kumimoji="1" lang="en-US" altLang="zh-CN" sz="2400" b="1" dirty="0"/>
                    <a:t>.</a:t>
                  </a:r>
                </a:p>
                <a:p>
                  <a:r>
                    <a:rPr kumimoji="1" lang="en-US" altLang="zh-CN" sz="2400" b="1" dirty="0"/>
                    <a:t>.</a:t>
                  </a:r>
                </a:p>
                <a:p>
                  <a:r>
                    <a:rPr kumimoji="1" lang="en-US" altLang="zh-CN" sz="2400" b="1" dirty="0"/>
                    <a:t>.</a:t>
                  </a:r>
                  <a:endParaRPr kumimoji="1" lang="zh-CN" altLang="en-US" b="1" dirty="0"/>
                </a:p>
              </p:txBody>
            </p:sp>
          </p:grpSp>
          <p:grpSp>
            <p:nvGrpSpPr>
              <p:cNvPr id="24" name="组合 64">
                <a:extLst>
                  <a:ext uri="{FF2B5EF4-FFF2-40B4-BE49-F238E27FC236}">
                    <a16:creationId xmlns:a16="http://schemas.microsoft.com/office/drawing/2014/main" id="{6BF0DCE1-32DB-0C84-84E9-95C8BDC82C25}"/>
                  </a:ext>
                </a:extLst>
              </p:cNvPr>
              <p:cNvGrpSpPr/>
              <p:nvPr/>
            </p:nvGrpSpPr>
            <p:grpSpPr>
              <a:xfrm>
                <a:off x="4607477" y="2468171"/>
                <a:ext cx="2817133" cy="3075236"/>
                <a:chOff x="4785277" y="2480871"/>
                <a:chExt cx="2817133" cy="3075236"/>
              </a:xfrm>
            </p:grpSpPr>
            <p:pic>
              <p:nvPicPr>
                <p:cNvPr id="25" name="Picture 10">
                  <a:extLst>
                    <a:ext uri="{FF2B5EF4-FFF2-40B4-BE49-F238E27FC236}">
                      <a16:creationId xmlns:a16="http://schemas.microsoft.com/office/drawing/2014/main" id="{12FDF128-3EF7-AC78-25EE-D38821C19B73}"/>
                    </a:ext>
                  </a:extLst>
                </p:cNvPr>
                <p:cNvPicPr>
                  <a:picLocks noChangeAspect="1"/>
                </p:cNvPicPr>
                <p:nvPr/>
              </p:nvPicPr>
              <p:blipFill>
                <a:blip r:embed="rId13"/>
                <a:stretch>
                  <a:fillRect/>
                </a:stretch>
              </p:blipFill>
              <p:spPr>
                <a:xfrm>
                  <a:off x="6823569" y="4422107"/>
                  <a:ext cx="735660" cy="849600"/>
                </a:xfrm>
                <a:prstGeom prst="rect">
                  <a:avLst/>
                </a:prstGeom>
              </p:spPr>
            </p:pic>
            <p:pic>
              <p:nvPicPr>
                <p:cNvPr id="26" name="Picture 31">
                  <a:extLst>
                    <a:ext uri="{FF2B5EF4-FFF2-40B4-BE49-F238E27FC236}">
                      <a16:creationId xmlns:a16="http://schemas.microsoft.com/office/drawing/2014/main" id="{C87F3D6C-440C-494F-F7E4-FF5C237A65B6}"/>
                    </a:ext>
                  </a:extLst>
                </p:cNvPr>
                <p:cNvPicPr>
                  <a:picLocks noChangeAspect="1"/>
                </p:cNvPicPr>
                <p:nvPr/>
              </p:nvPicPr>
              <p:blipFill>
                <a:blip r:embed="rId14"/>
                <a:stretch>
                  <a:fillRect/>
                </a:stretch>
              </p:blipFill>
              <p:spPr>
                <a:xfrm>
                  <a:off x="6645428" y="2480871"/>
                  <a:ext cx="956982" cy="956982"/>
                </a:xfrm>
                <a:prstGeom prst="rect">
                  <a:avLst/>
                </a:prstGeom>
              </p:spPr>
            </p:pic>
            <p:pic>
              <p:nvPicPr>
                <p:cNvPr id="27" name="Picture 5" descr="Related image">
                  <a:extLst>
                    <a:ext uri="{FF2B5EF4-FFF2-40B4-BE49-F238E27FC236}">
                      <a16:creationId xmlns:a16="http://schemas.microsoft.com/office/drawing/2014/main" id="{0795BC44-7522-47CF-A85A-0D6352A9CF2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20343800">
                  <a:off x="4921828" y="2838364"/>
                  <a:ext cx="378348" cy="5629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5" descr="Related image">
                  <a:extLst>
                    <a:ext uri="{FF2B5EF4-FFF2-40B4-BE49-F238E27FC236}">
                      <a16:creationId xmlns:a16="http://schemas.microsoft.com/office/drawing/2014/main" id="{B38144C0-777B-D871-EFBB-E46D7FD305E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20343800">
                  <a:off x="5202688" y="3855381"/>
                  <a:ext cx="378348" cy="5629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5" descr="Related image">
                  <a:extLst>
                    <a:ext uri="{FF2B5EF4-FFF2-40B4-BE49-F238E27FC236}">
                      <a16:creationId xmlns:a16="http://schemas.microsoft.com/office/drawing/2014/main" id="{4BA31E38-9AA2-AB8E-632B-CB0960051BE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20343800">
                  <a:off x="4785277" y="4987307"/>
                  <a:ext cx="382304" cy="5688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Right Arrow 11">
              <a:extLst>
                <a:ext uri="{FF2B5EF4-FFF2-40B4-BE49-F238E27FC236}">
                  <a16:creationId xmlns:a16="http://schemas.microsoft.com/office/drawing/2014/main" id="{EB547551-82B5-AEBA-D3FF-7B4F5B7B2328}"/>
                </a:ext>
              </a:extLst>
            </p:cNvPr>
            <p:cNvSpPr/>
            <p:nvPr/>
          </p:nvSpPr>
          <p:spPr>
            <a:xfrm rot="19375218">
              <a:off x="5191218" y="2578668"/>
              <a:ext cx="764494" cy="18681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3" name="Right Arrow 12">
              <a:extLst>
                <a:ext uri="{FF2B5EF4-FFF2-40B4-BE49-F238E27FC236}">
                  <a16:creationId xmlns:a16="http://schemas.microsoft.com/office/drawing/2014/main" id="{64D81502-F4CC-FC5D-9E3F-E9289C19FBEB}"/>
                </a:ext>
              </a:extLst>
            </p:cNvPr>
            <p:cNvSpPr/>
            <p:nvPr/>
          </p:nvSpPr>
          <p:spPr>
            <a:xfrm rot="698626">
              <a:off x="5463799" y="4457445"/>
              <a:ext cx="1134940" cy="214726"/>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ight Arrow 13">
              <a:extLst>
                <a:ext uri="{FF2B5EF4-FFF2-40B4-BE49-F238E27FC236}">
                  <a16:creationId xmlns:a16="http://schemas.microsoft.com/office/drawing/2014/main" id="{ABF5A887-2850-997D-F04B-110EAFB9C811}"/>
                </a:ext>
              </a:extLst>
            </p:cNvPr>
            <p:cNvSpPr/>
            <p:nvPr/>
          </p:nvSpPr>
          <p:spPr>
            <a:xfrm rot="672030" flipV="1">
              <a:off x="4990502" y="5747856"/>
              <a:ext cx="1097577" cy="20172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ight Arrow 14">
              <a:extLst>
                <a:ext uri="{FF2B5EF4-FFF2-40B4-BE49-F238E27FC236}">
                  <a16:creationId xmlns:a16="http://schemas.microsoft.com/office/drawing/2014/main" id="{10F5B28A-351C-E2F3-0C2F-156F500816CC}"/>
                </a:ext>
              </a:extLst>
            </p:cNvPr>
            <p:cNvSpPr/>
            <p:nvPr/>
          </p:nvSpPr>
          <p:spPr>
            <a:xfrm>
              <a:off x="3379460" y="1587084"/>
              <a:ext cx="973819" cy="195314"/>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 name="直线箭头连接符 5">
              <a:extLst>
                <a:ext uri="{FF2B5EF4-FFF2-40B4-BE49-F238E27FC236}">
                  <a16:creationId xmlns:a16="http://schemas.microsoft.com/office/drawing/2014/main" id="{1674D760-E671-E965-FD0F-E6BE3D918EC7}"/>
                </a:ext>
              </a:extLst>
            </p:cNvPr>
            <p:cNvCxnSpPr>
              <a:cxnSpLocks/>
            </p:cNvCxnSpPr>
            <p:nvPr/>
          </p:nvCxnSpPr>
          <p:spPr>
            <a:xfrm flipV="1">
              <a:off x="3891319" y="3150271"/>
              <a:ext cx="2529821" cy="86810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5">
              <a:extLst>
                <a:ext uri="{FF2B5EF4-FFF2-40B4-BE49-F238E27FC236}">
                  <a16:creationId xmlns:a16="http://schemas.microsoft.com/office/drawing/2014/main" id="{E3C16E39-851B-74F5-0DE4-D92A9F0BACB2}"/>
                </a:ext>
              </a:extLst>
            </p:cNvPr>
            <p:cNvCxnSpPr>
              <a:cxnSpLocks/>
            </p:cNvCxnSpPr>
            <p:nvPr/>
          </p:nvCxnSpPr>
          <p:spPr>
            <a:xfrm>
              <a:off x="3366375" y="1433122"/>
              <a:ext cx="973819"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video surveillance icon cam-dex – Cam-Dex Security Corporation">
              <a:extLst>
                <a:ext uri="{FF2B5EF4-FFF2-40B4-BE49-F238E27FC236}">
                  <a16:creationId xmlns:a16="http://schemas.microsoft.com/office/drawing/2014/main" id="{348637F7-A9F8-E5B7-D3EC-206EAA8D670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6936" t="20896" r="24874" b="25887"/>
            <a:stretch/>
          </p:blipFill>
          <p:spPr bwMode="auto">
            <a:xfrm>
              <a:off x="6143989" y="5732429"/>
              <a:ext cx="735660" cy="5388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CC7D6F5-4FFA-1728-15BE-BB8F0E26787F}"/>
                </a:ext>
              </a:extLst>
            </p:cNvPr>
            <p:cNvPicPr>
              <a:picLocks noChangeAspect="1"/>
            </p:cNvPicPr>
            <p:nvPr/>
          </p:nvPicPr>
          <p:blipFill rotWithShape="1">
            <a:blip r:embed="rId17"/>
            <a:srcRect l="11604" t="5400" r="13719" b="8485"/>
            <a:stretch/>
          </p:blipFill>
          <p:spPr>
            <a:xfrm>
              <a:off x="3120199" y="3603860"/>
              <a:ext cx="753135" cy="1157990"/>
            </a:xfrm>
            <a:prstGeom prst="rect">
              <a:avLst/>
            </a:prstGeom>
          </p:spPr>
        </p:pic>
        <p:pic>
          <p:nvPicPr>
            <p:cNvPr id="20" name="图片 21">
              <a:extLst>
                <a:ext uri="{FF2B5EF4-FFF2-40B4-BE49-F238E27FC236}">
                  <a16:creationId xmlns:a16="http://schemas.microsoft.com/office/drawing/2014/main" id="{180B1164-1354-BB22-15D1-06DB83273151}"/>
                </a:ext>
              </a:extLst>
            </p:cNvPr>
            <p:cNvPicPr>
              <a:picLocks noChangeAspect="1"/>
            </p:cNvPicPr>
            <p:nvPr/>
          </p:nvPicPr>
          <p:blipFill rotWithShape="1">
            <a:blip r:embed="rId18"/>
            <a:srcRect l="28216" t="76487" r="50054" b="3189"/>
            <a:stretch/>
          </p:blipFill>
          <p:spPr>
            <a:xfrm>
              <a:off x="5955082" y="1874706"/>
              <a:ext cx="803058" cy="579074"/>
            </a:xfrm>
            <a:prstGeom prst="rect">
              <a:avLst/>
            </a:prstGeom>
          </p:spPr>
        </p:pic>
      </p:grpSp>
      <p:sp>
        <p:nvSpPr>
          <p:cNvPr id="2" name="TextBox 1">
            <a:extLst>
              <a:ext uri="{FF2B5EF4-FFF2-40B4-BE49-F238E27FC236}">
                <a16:creationId xmlns:a16="http://schemas.microsoft.com/office/drawing/2014/main" id="{36CD863E-1872-9398-72EA-0B59F149337C}"/>
              </a:ext>
            </a:extLst>
          </p:cNvPr>
          <p:cNvSpPr txBox="1"/>
          <p:nvPr/>
        </p:nvSpPr>
        <p:spPr>
          <a:xfrm>
            <a:off x="4442892" y="3883898"/>
            <a:ext cx="6492118" cy="1200329"/>
          </a:xfrm>
          <a:prstGeom prst="rect">
            <a:avLst/>
          </a:prstGeom>
          <a:noFill/>
        </p:spPr>
        <p:txBody>
          <a:bodyPr wrap="square" rtlCol="0">
            <a:spAutoFit/>
          </a:bodyPr>
          <a:lstStyle/>
          <a:p>
            <a:pPr marL="285750" indent="-285750">
              <a:buFont typeface="Wingdings" pitchFamily="2" charset="2"/>
              <a:buChar char="§"/>
            </a:pPr>
            <a:r>
              <a:rPr lang="en-US" dirty="0"/>
              <a:t>W</a:t>
            </a:r>
            <a:r>
              <a:rPr lang="en-US" b="0" i="0" dirty="0">
                <a:effectLst/>
              </a:rPr>
              <a:t>e define the utility of BS as the </a:t>
            </a:r>
            <a:r>
              <a:rPr lang="en-US" b="0" i="0" dirty="0" err="1">
                <a:effectLst/>
              </a:rPr>
              <a:t>QoE</a:t>
            </a:r>
            <a:r>
              <a:rPr lang="en-US" b="0" i="0" dirty="0">
                <a:effectLst/>
              </a:rPr>
              <a:t> of UEs subtract the</a:t>
            </a:r>
            <a:r>
              <a:rPr lang="zh-CN" altLang="en-US" b="0" i="0" dirty="0">
                <a:effectLst/>
              </a:rPr>
              <a:t> </a:t>
            </a:r>
            <a:r>
              <a:rPr lang="en-US" b="0" i="0" dirty="0">
                <a:effectLst/>
              </a:rPr>
              <a:t>payment for RNs.</a:t>
            </a:r>
            <a:r>
              <a:rPr lang="zh-CN" altLang="en-US" b="0" i="0" dirty="0">
                <a:effectLst/>
              </a:rPr>
              <a:t> </a:t>
            </a:r>
            <a:r>
              <a:rPr lang="en-US" altLang="zh-CN" b="0" i="0" dirty="0">
                <a:effectLst/>
              </a:rPr>
              <a:t>Since</a:t>
            </a:r>
            <a:r>
              <a:rPr lang="zh-CN" altLang="en-US" b="0" i="0" dirty="0">
                <a:effectLst/>
              </a:rPr>
              <a:t> </a:t>
            </a:r>
            <a:r>
              <a:rPr lang="en-US" dirty="0"/>
              <a:t>BS will transmit signal to UEs with the same or higher lost if do not hire RNs to forward and thus RNs save the service and cost for BS</a:t>
            </a:r>
            <a:r>
              <a:rPr lang="en-US" altLang="zh-CN" dirty="0"/>
              <a:t>:</a:t>
            </a:r>
            <a:endParaRPr lang="en-CN" dirty="0"/>
          </a:p>
        </p:txBody>
      </p:sp>
      <p:sp>
        <p:nvSpPr>
          <p:cNvPr id="52" name="TextBox 51">
            <a:extLst>
              <a:ext uri="{FF2B5EF4-FFF2-40B4-BE49-F238E27FC236}">
                <a16:creationId xmlns:a16="http://schemas.microsoft.com/office/drawing/2014/main" id="{9510669B-D1BD-341D-6B9F-30DC9EF8E932}"/>
              </a:ext>
            </a:extLst>
          </p:cNvPr>
          <p:cNvSpPr txBox="1"/>
          <p:nvPr/>
        </p:nvSpPr>
        <p:spPr>
          <a:xfrm>
            <a:off x="4530972" y="2192615"/>
            <a:ext cx="6315958" cy="646331"/>
          </a:xfrm>
          <a:prstGeom prst="rect">
            <a:avLst/>
          </a:prstGeom>
          <a:noFill/>
        </p:spPr>
        <p:txBody>
          <a:bodyPr wrap="square">
            <a:spAutoFit/>
          </a:bodyPr>
          <a:lstStyle/>
          <a:p>
            <a:pPr marL="285750" indent="-285750">
              <a:buFont typeface="Wingdings" pitchFamily="2" charset="2"/>
              <a:buChar char="§"/>
            </a:pPr>
            <a:r>
              <a:rPr lang="en-US" dirty="0"/>
              <a:t>In the second transmission, the model of the </a:t>
            </a:r>
            <a:r>
              <a:rPr lang="en-US" dirty="0" err="1"/>
              <a:t>QoE</a:t>
            </a:r>
            <a:r>
              <a:rPr lang="en-US" dirty="0"/>
              <a:t> of </a:t>
            </a:r>
            <a:r>
              <a:rPr lang="en-US" dirty="0" err="1"/>
              <a:t>i</a:t>
            </a:r>
            <a:r>
              <a:rPr lang="en-US" altLang="zh-CN" dirty="0" err="1"/>
              <a:t>-</a:t>
            </a:r>
            <a:r>
              <a:rPr lang="en-US" dirty="0" err="1"/>
              <a:t>th</a:t>
            </a:r>
            <a:r>
              <a:rPr lang="en-US" dirty="0"/>
              <a:t> UE supported by k</a:t>
            </a:r>
            <a:r>
              <a:rPr lang="en-US" altLang="zh-CN" dirty="0"/>
              <a:t>-</a:t>
            </a:r>
            <a:r>
              <a:rPr lang="en-US" dirty="0" err="1"/>
              <a:t>th</a:t>
            </a:r>
            <a:r>
              <a:rPr lang="en-US" dirty="0"/>
              <a:t> RN is</a:t>
            </a:r>
            <a:r>
              <a:rPr lang="en-US" altLang="zh-CN" dirty="0"/>
              <a:t>:</a:t>
            </a:r>
            <a:endParaRPr lang="en-CN" dirty="0"/>
          </a:p>
        </p:txBody>
      </p:sp>
    </p:spTree>
    <p:extLst>
      <p:ext uri="{BB962C8B-B14F-4D97-AF65-F5344CB8AC3E}">
        <p14:creationId xmlns:p14="http://schemas.microsoft.com/office/powerpoint/2010/main" val="423583004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8" descr="D:\My Documents\SDSU_3Color.gif">
            <a:extLst>
              <a:ext uri="{FF2B5EF4-FFF2-40B4-BE49-F238E27FC236}">
                <a16:creationId xmlns:a16="http://schemas.microsoft.com/office/drawing/2014/main" id="{0C8B3C6F-3ABA-7646-A332-F2D54C079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5607" y="293914"/>
            <a:ext cx="1345119" cy="99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a:extLst>
              <a:ext uri="{FF2B5EF4-FFF2-40B4-BE49-F238E27FC236}">
                <a16:creationId xmlns:a16="http://schemas.microsoft.com/office/drawing/2014/main" id="{53BC139E-DC20-6D46-B7E4-AF744611C6DC}"/>
              </a:ext>
            </a:extLst>
          </p:cNvPr>
          <p:cNvSpPr/>
          <p:nvPr/>
        </p:nvSpPr>
        <p:spPr>
          <a:xfrm>
            <a:off x="1815048" y="-14205"/>
            <a:ext cx="1785256" cy="1131407"/>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0" name="矩形 29">
            <a:extLst>
              <a:ext uri="{FF2B5EF4-FFF2-40B4-BE49-F238E27FC236}">
                <a16:creationId xmlns:a16="http://schemas.microsoft.com/office/drawing/2014/main" id="{50442841-A635-1948-9074-D08DFE65F689}"/>
              </a:ext>
            </a:extLst>
          </p:cNvPr>
          <p:cNvSpPr/>
          <p:nvPr/>
        </p:nvSpPr>
        <p:spPr>
          <a:xfrm>
            <a:off x="-20524" y="-14205"/>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1" name="矩形 30">
            <a:extLst>
              <a:ext uri="{FF2B5EF4-FFF2-40B4-BE49-F238E27FC236}">
                <a16:creationId xmlns:a16="http://schemas.microsoft.com/office/drawing/2014/main" id="{5FF48825-E214-4647-989A-DC7DCC7D38E3}"/>
              </a:ext>
            </a:extLst>
          </p:cNvPr>
          <p:cNvSpPr/>
          <p:nvPr/>
        </p:nvSpPr>
        <p:spPr>
          <a:xfrm>
            <a:off x="3650620" y="-1"/>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2" name="矩形 31">
            <a:extLst>
              <a:ext uri="{FF2B5EF4-FFF2-40B4-BE49-F238E27FC236}">
                <a16:creationId xmlns:a16="http://schemas.microsoft.com/office/drawing/2014/main" id="{A2FB3331-B367-8846-A20E-F544B45C985D}"/>
              </a:ext>
            </a:extLst>
          </p:cNvPr>
          <p:cNvSpPr/>
          <p:nvPr/>
        </p:nvSpPr>
        <p:spPr>
          <a:xfrm>
            <a:off x="5475930" y="-2"/>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3" name="矩形 32">
            <a:extLst>
              <a:ext uri="{FF2B5EF4-FFF2-40B4-BE49-F238E27FC236}">
                <a16:creationId xmlns:a16="http://schemas.microsoft.com/office/drawing/2014/main" id="{B740B217-70A4-BA42-B717-EB9D3DBB526B}"/>
              </a:ext>
            </a:extLst>
          </p:cNvPr>
          <p:cNvSpPr/>
          <p:nvPr/>
        </p:nvSpPr>
        <p:spPr>
          <a:xfrm>
            <a:off x="7301240" y="-3"/>
            <a:ext cx="1785256" cy="729341"/>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highlight>
                <a:srgbClr val="FFFF00"/>
              </a:highlight>
            </a:endParaRPr>
          </a:p>
        </p:txBody>
      </p:sp>
      <p:sp>
        <p:nvSpPr>
          <p:cNvPr id="34" name="文本框 33">
            <a:extLst>
              <a:ext uri="{FF2B5EF4-FFF2-40B4-BE49-F238E27FC236}">
                <a16:creationId xmlns:a16="http://schemas.microsoft.com/office/drawing/2014/main" id="{A9B4F063-E8D4-314A-ABCB-F138791DEA90}"/>
              </a:ext>
            </a:extLst>
          </p:cNvPr>
          <p:cNvSpPr txBox="1"/>
          <p:nvPr/>
        </p:nvSpPr>
        <p:spPr>
          <a:xfrm>
            <a:off x="311177"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1</a:t>
            </a:r>
            <a:endParaRPr kumimoji="1" lang="zh-CN" altLang="en-US" sz="2800" b="1" dirty="0">
              <a:solidFill>
                <a:schemeClr val="bg1"/>
              </a:solidFill>
            </a:endParaRPr>
          </a:p>
        </p:txBody>
      </p:sp>
      <p:sp>
        <p:nvSpPr>
          <p:cNvPr id="35" name="文本框 34">
            <a:extLst>
              <a:ext uri="{FF2B5EF4-FFF2-40B4-BE49-F238E27FC236}">
                <a16:creationId xmlns:a16="http://schemas.microsoft.com/office/drawing/2014/main" id="{ACCAAA4B-D6D7-784C-9E77-9790E7F93B9B}"/>
              </a:ext>
            </a:extLst>
          </p:cNvPr>
          <p:cNvSpPr txBox="1"/>
          <p:nvPr/>
        </p:nvSpPr>
        <p:spPr>
          <a:xfrm>
            <a:off x="5755987" y="83753"/>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4</a:t>
            </a:r>
            <a:endParaRPr kumimoji="1" lang="zh-CN" altLang="en-US" sz="2800" b="1" dirty="0">
              <a:solidFill>
                <a:schemeClr val="bg1"/>
              </a:solidFill>
            </a:endParaRPr>
          </a:p>
        </p:txBody>
      </p:sp>
      <p:sp>
        <p:nvSpPr>
          <p:cNvPr id="36" name="文本框 35">
            <a:extLst>
              <a:ext uri="{FF2B5EF4-FFF2-40B4-BE49-F238E27FC236}">
                <a16:creationId xmlns:a16="http://schemas.microsoft.com/office/drawing/2014/main" id="{41B57797-B3A9-B94E-B511-FB0E58D17C52}"/>
              </a:ext>
            </a:extLst>
          </p:cNvPr>
          <p:cNvSpPr txBox="1"/>
          <p:nvPr/>
        </p:nvSpPr>
        <p:spPr>
          <a:xfrm>
            <a:off x="2123131" y="7588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2</a:t>
            </a:r>
            <a:endParaRPr kumimoji="1" lang="zh-CN" altLang="en-US" sz="2800" b="1" dirty="0">
              <a:solidFill>
                <a:schemeClr val="bg1"/>
              </a:solidFill>
            </a:endParaRPr>
          </a:p>
        </p:txBody>
      </p:sp>
      <p:sp>
        <p:nvSpPr>
          <p:cNvPr id="37" name="文本框 36">
            <a:extLst>
              <a:ext uri="{FF2B5EF4-FFF2-40B4-BE49-F238E27FC236}">
                <a16:creationId xmlns:a16="http://schemas.microsoft.com/office/drawing/2014/main" id="{50CFF395-BC68-4343-A909-E5F0616B47B9}"/>
              </a:ext>
            </a:extLst>
          </p:cNvPr>
          <p:cNvSpPr txBox="1"/>
          <p:nvPr/>
        </p:nvSpPr>
        <p:spPr>
          <a:xfrm>
            <a:off x="3923698" y="85876"/>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3</a:t>
            </a:r>
            <a:endParaRPr kumimoji="1" lang="zh-CN" altLang="en-US" sz="2800" b="1" dirty="0">
              <a:solidFill>
                <a:schemeClr val="bg1"/>
              </a:solidFill>
            </a:endParaRPr>
          </a:p>
        </p:txBody>
      </p:sp>
      <p:sp>
        <p:nvSpPr>
          <p:cNvPr id="38" name="文本框 37">
            <a:extLst>
              <a:ext uri="{FF2B5EF4-FFF2-40B4-BE49-F238E27FC236}">
                <a16:creationId xmlns:a16="http://schemas.microsoft.com/office/drawing/2014/main" id="{D8361562-F73C-7C4F-9E60-37DCB3A5E534}"/>
              </a:ext>
            </a:extLst>
          </p:cNvPr>
          <p:cNvSpPr txBox="1"/>
          <p:nvPr/>
        </p:nvSpPr>
        <p:spPr>
          <a:xfrm>
            <a:off x="7598567" y="97349"/>
            <a:ext cx="1349829" cy="523220"/>
          </a:xfrm>
          <a:prstGeom prst="rect">
            <a:avLst/>
          </a:prstGeom>
          <a:noFill/>
        </p:spPr>
        <p:txBody>
          <a:bodyPr wrap="square" rtlCol="0">
            <a:spAutoFit/>
          </a:bodyPr>
          <a:lstStyle/>
          <a:p>
            <a:r>
              <a:rPr kumimoji="1" lang="en-US" altLang="zh-CN" sz="2800" b="1" dirty="0">
                <a:solidFill>
                  <a:schemeClr val="bg1"/>
                </a:solidFill>
              </a:rPr>
              <a:t>Part</a:t>
            </a:r>
            <a:r>
              <a:rPr kumimoji="1" lang="zh-CN" altLang="en-US" sz="2800" b="1" dirty="0">
                <a:solidFill>
                  <a:schemeClr val="bg1"/>
                </a:solidFill>
              </a:rPr>
              <a:t> </a:t>
            </a:r>
            <a:r>
              <a:rPr kumimoji="1" lang="en-US" altLang="zh-CN" sz="2800" b="1" dirty="0">
                <a:solidFill>
                  <a:schemeClr val="bg1"/>
                </a:solidFill>
              </a:rPr>
              <a:t>5</a:t>
            </a:r>
            <a:endParaRPr kumimoji="1" lang="zh-CN" altLang="en-US" sz="2800" b="1" dirty="0">
              <a:solidFill>
                <a:schemeClr val="bg1"/>
              </a:solidFill>
            </a:endParaRPr>
          </a:p>
        </p:txBody>
      </p:sp>
      <p:sp>
        <p:nvSpPr>
          <p:cNvPr id="3" name="object 2">
            <a:extLst>
              <a:ext uri="{FF2B5EF4-FFF2-40B4-BE49-F238E27FC236}">
                <a16:creationId xmlns:a16="http://schemas.microsoft.com/office/drawing/2014/main" id="{28F27AF2-9498-DA1A-EA1A-F04C7FDE4A50}"/>
              </a:ext>
            </a:extLst>
          </p:cNvPr>
          <p:cNvSpPr txBox="1">
            <a:spLocks/>
          </p:cNvSpPr>
          <p:nvPr/>
        </p:nvSpPr>
        <p:spPr>
          <a:xfrm>
            <a:off x="1080557" y="1193550"/>
            <a:ext cx="9694211" cy="553998"/>
          </a:xfrm>
          <a:prstGeom prst="rect">
            <a:avLst/>
          </a:prstGeom>
        </p:spPr>
        <p:txBody>
          <a:bodyPr vert="horz" wrap="square" lIns="0" tIns="60960" rIns="0" bIns="0" rtlCol="0" anchor="b">
            <a:sp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761086">
              <a:spcBef>
                <a:spcPct val="20000"/>
              </a:spcBef>
              <a:defRPr/>
            </a:pPr>
            <a:r>
              <a:rPr lang="en-US" altLang="zh-CN" sz="3200" b="1" dirty="0">
                <a:solidFill>
                  <a:srgbClr val="C00000"/>
                </a:solidFill>
                <a:latin typeface="Libre Baskerville" panose="02000000000000000000" pitchFamily="2" charset="0"/>
              </a:rPr>
              <a:t>System</a:t>
            </a:r>
            <a:r>
              <a:rPr lang="zh-CN" altLang="en-US" sz="3200" b="1" dirty="0">
                <a:solidFill>
                  <a:srgbClr val="C00000"/>
                </a:solidFill>
                <a:latin typeface="Libre Baskerville" panose="02000000000000000000" pitchFamily="2" charset="0"/>
              </a:rPr>
              <a:t> </a:t>
            </a:r>
            <a:r>
              <a:rPr lang="en-US" altLang="zh-CN" sz="3200" b="1" dirty="0">
                <a:solidFill>
                  <a:srgbClr val="C00000"/>
                </a:solidFill>
                <a:latin typeface="Libre Baskerville" panose="02000000000000000000" pitchFamily="2" charset="0"/>
              </a:rPr>
              <a:t>model:</a:t>
            </a:r>
            <a:r>
              <a:rPr lang="zh-CN" altLang="en-US" sz="3200" b="1" dirty="0">
                <a:solidFill>
                  <a:srgbClr val="C00000"/>
                </a:solidFill>
                <a:latin typeface="Libre Baskerville" panose="02000000000000000000" pitchFamily="2" charset="0"/>
              </a:rPr>
              <a:t> </a:t>
            </a:r>
            <a:r>
              <a:rPr lang="en-US" altLang="zh-CN" sz="3200" b="1" dirty="0">
                <a:solidFill>
                  <a:srgbClr val="C00000"/>
                </a:solidFill>
                <a:latin typeface="Libre Baskerville" panose="02000000000000000000" pitchFamily="2" charset="0"/>
              </a:rPr>
              <a:t>Relay</a:t>
            </a:r>
            <a:r>
              <a:rPr lang="zh-CN" altLang="en-US" sz="3200" b="1" dirty="0">
                <a:solidFill>
                  <a:srgbClr val="C00000"/>
                </a:solidFill>
                <a:latin typeface="Libre Baskerville" panose="02000000000000000000" pitchFamily="2" charset="0"/>
              </a:rPr>
              <a:t> </a:t>
            </a:r>
            <a:r>
              <a:rPr lang="en-US" altLang="zh-CN" sz="3200" b="1" dirty="0">
                <a:solidFill>
                  <a:srgbClr val="C00000"/>
                </a:solidFill>
                <a:latin typeface="Libre Baskerville" panose="02000000000000000000" pitchFamily="2" charset="0"/>
              </a:rPr>
              <a:t>Devices</a:t>
            </a:r>
            <a:endParaRPr lang="en-US" sz="3200" b="1" dirty="0">
              <a:solidFill>
                <a:srgbClr val="C00000"/>
              </a:solidFill>
              <a:latin typeface="Libre Baskerville" panose="02000000000000000000" pitchFamily="2" charset="0"/>
            </a:endParaRPr>
          </a:p>
        </p:txBody>
      </p:sp>
      <p:grpSp>
        <p:nvGrpSpPr>
          <p:cNvPr id="6" name="Group 5">
            <a:extLst>
              <a:ext uri="{FF2B5EF4-FFF2-40B4-BE49-F238E27FC236}">
                <a16:creationId xmlns:a16="http://schemas.microsoft.com/office/drawing/2014/main" id="{FE69E96E-C337-E49B-0368-357ACCF0ABCC}"/>
              </a:ext>
            </a:extLst>
          </p:cNvPr>
          <p:cNvGrpSpPr/>
          <p:nvPr/>
        </p:nvGrpSpPr>
        <p:grpSpPr>
          <a:xfrm>
            <a:off x="5475930" y="3064871"/>
            <a:ext cx="4096348" cy="533785"/>
            <a:chOff x="3868334" y="4064664"/>
            <a:chExt cx="4096348" cy="533785"/>
          </a:xfrm>
        </p:grpSpPr>
        <p:sp>
          <p:nvSpPr>
            <p:cNvPr id="4" name="Rectangle 3">
              <a:extLst>
                <a:ext uri="{FF2B5EF4-FFF2-40B4-BE49-F238E27FC236}">
                  <a16:creationId xmlns:a16="http://schemas.microsoft.com/office/drawing/2014/main" id="{8083B988-F5EC-130D-22F2-64301774092D}"/>
                </a:ext>
              </a:extLst>
            </p:cNvPr>
            <p:cNvSpPr/>
            <p:nvPr/>
          </p:nvSpPr>
          <p:spPr>
            <a:xfrm>
              <a:off x="3868334" y="4064664"/>
              <a:ext cx="4096348" cy="53378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en-US" dirty="0"/>
            </a:p>
          </p:txBody>
        </p:sp>
        <p:pic>
          <p:nvPicPr>
            <p:cNvPr id="5" name="Picture 4">
              <a:extLst>
                <a:ext uri="{FF2B5EF4-FFF2-40B4-BE49-F238E27FC236}">
                  <a16:creationId xmlns:a16="http://schemas.microsoft.com/office/drawing/2014/main" id="{FEFFA3C2-11CD-BCB4-BB7C-31A021CE5C72}"/>
                </a:ext>
              </a:extLst>
            </p:cNvPr>
            <p:cNvPicPr>
              <a:picLocks noChangeAspect="1"/>
            </p:cNvPicPr>
            <p:nvPr/>
          </p:nvPicPr>
          <p:blipFill>
            <a:blip r:embed="rId4"/>
            <a:stretch>
              <a:fillRect/>
            </a:stretch>
          </p:blipFill>
          <p:spPr>
            <a:xfrm>
              <a:off x="3914628" y="4190642"/>
              <a:ext cx="3910034" cy="264823"/>
            </a:xfrm>
            <a:prstGeom prst="rect">
              <a:avLst/>
            </a:prstGeom>
          </p:spPr>
        </p:pic>
      </p:grpSp>
      <p:grpSp>
        <p:nvGrpSpPr>
          <p:cNvPr id="7" name="Group 6">
            <a:extLst>
              <a:ext uri="{FF2B5EF4-FFF2-40B4-BE49-F238E27FC236}">
                <a16:creationId xmlns:a16="http://schemas.microsoft.com/office/drawing/2014/main" id="{C3B66365-65BB-2558-D9A7-6AD559772D84}"/>
              </a:ext>
            </a:extLst>
          </p:cNvPr>
          <p:cNvGrpSpPr/>
          <p:nvPr/>
        </p:nvGrpSpPr>
        <p:grpSpPr>
          <a:xfrm>
            <a:off x="456374" y="2132525"/>
            <a:ext cx="3945708" cy="3900805"/>
            <a:chOff x="2878969" y="1339695"/>
            <a:chExt cx="5491329" cy="4931592"/>
          </a:xfrm>
        </p:grpSpPr>
        <p:grpSp>
          <p:nvGrpSpPr>
            <p:cNvPr id="8" name="组合 68">
              <a:extLst>
                <a:ext uri="{FF2B5EF4-FFF2-40B4-BE49-F238E27FC236}">
                  <a16:creationId xmlns:a16="http://schemas.microsoft.com/office/drawing/2014/main" id="{7B9C474D-777B-E134-EDD3-4E78F0AC0A4F}"/>
                </a:ext>
              </a:extLst>
            </p:cNvPr>
            <p:cNvGrpSpPr/>
            <p:nvPr/>
          </p:nvGrpSpPr>
          <p:grpSpPr>
            <a:xfrm>
              <a:off x="2878969" y="1339695"/>
              <a:ext cx="5491329" cy="4704765"/>
              <a:chOff x="2891754" y="1289453"/>
              <a:chExt cx="5491329" cy="4704765"/>
            </a:xfrm>
          </p:grpSpPr>
          <p:sp>
            <p:nvSpPr>
              <p:cNvPr id="18" name="文本框 1">
                <a:extLst>
                  <a:ext uri="{FF2B5EF4-FFF2-40B4-BE49-F238E27FC236}">
                    <a16:creationId xmlns:a16="http://schemas.microsoft.com/office/drawing/2014/main" id="{5976760B-23BF-C1E6-E57F-EDAACEE83306}"/>
                  </a:ext>
                </a:extLst>
              </p:cNvPr>
              <p:cNvSpPr txBox="1"/>
              <p:nvPr/>
            </p:nvSpPr>
            <p:spPr>
              <a:xfrm>
                <a:off x="4552175" y="1289453"/>
                <a:ext cx="3830908" cy="1406673"/>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The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second</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transmission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from</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BS</a:t>
                </a:r>
              </a:p>
              <a:p>
                <a:r>
                  <a:rPr kumimoji="1" lang="en-US" altLang="zh-CN" sz="1200" dirty="0">
                    <a:latin typeface="Times New Roman" panose="02020603050405020304" pitchFamily="18" charset="0"/>
                    <a:cs typeface="Times New Roman" panose="02020603050405020304" pitchFamily="18" charset="0"/>
                  </a:rPr>
                  <a:t>The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second</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transmission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from</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RNs</a:t>
                </a:r>
              </a:p>
              <a:p>
                <a:endParaRPr kumimoji="1" lang="zh-CN" altLang="en-US" dirty="0"/>
              </a:p>
            </p:txBody>
          </p:sp>
          <p:grpSp>
            <p:nvGrpSpPr>
              <p:cNvPr id="19" name="组合 4">
                <a:extLst>
                  <a:ext uri="{FF2B5EF4-FFF2-40B4-BE49-F238E27FC236}">
                    <a16:creationId xmlns:a16="http://schemas.microsoft.com/office/drawing/2014/main" id="{2D308D08-A9E5-F932-4D57-66BE54872BF2}"/>
                  </a:ext>
                </a:extLst>
              </p:cNvPr>
              <p:cNvGrpSpPr/>
              <p:nvPr/>
            </p:nvGrpSpPr>
            <p:grpSpPr>
              <a:xfrm>
                <a:off x="2891754" y="2086345"/>
                <a:ext cx="4456588" cy="3907873"/>
                <a:chOff x="1373087" y="200022"/>
                <a:chExt cx="5268639" cy="4663846"/>
              </a:xfrm>
            </p:grpSpPr>
            <p:sp>
              <p:nvSpPr>
                <p:cNvPr id="45" name="TextBox 6">
                  <a:extLst>
                    <a:ext uri="{FF2B5EF4-FFF2-40B4-BE49-F238E27FC236}">
                      <a16:creationId xmlns:a16="http://schemas.microsoft.com/office/drawing/2014/main" id="{7393BD5F-3DAC-021E-84B1-4A1826612063}"/>
                    </a:ext>
                  </a:extLst>
                </p:cNvPr>
                <p:cNvSpPr txBox="1"/>
                <p:nvPr/>
              </p:nvSpPr>
              <p:spPr>
                <a:xfrm>
                  <a:off x="1373087" y="3315661"/>
                  <a:ext cx="1571907" cy="40404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Base Station</a:t>
                  </a:r>
                </a:p>
              </p:txBody>
            </p:sp>
            <mc:AlternateContent xmlns:mc="http://schemas.openxmlformats.org/markup-compatibility/2006" xmlns:a14="http://schemas.microsoft.com/office/drawing/2010/main">
              <mc:Choice Requires="a14">
                <p:sp>
                  <p:nvSpPr>
                    <p:cNvPr id="46" name="Rectangle 11">
                      <a:extLst>
                        <a:ext uri="{FF2B5EF4-FFF2-40B4-BE49-F238E27FC236}">
                          <a16:creationId xmlns:a16="http://schemas.microsoft.com/office/drawing/2014/main" id="{852F2117-2C33-F66E-366C-370BEE90BDB3}"/>
                        </a:ext>
                      </a:extLst>
                    </p:cNvPr>
                    <p:cNvSpPr/>
                    <p:nvPr/>
                  </p:nvSpPr>
                  <p:spPr>
                    <a:xfrm>
                      <a:off x="5959096" y="200022"/>
                      <a:ext cx="682630" cy="362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𝑁</m:t>
                                </m:r>
                              </m:sub>
                            </m:sSub>
                          </m:oMath>
                        </m:oMathPara>
                      </a14:m>
                      <a:endParaRPr lang="en-US" dirty="0"/>
                    </a:p>
                  </p:txBody>
                </p:sp>
              </mc:Choice>
              <mc:Fallback xmlns="">
                <p:sp>
                  <p:nvSpPr>
                    <p:cNvPr id="46" name="Rectangle 11">
                      <a:extLst>
                        <a:ext uri="{FF2B5EF4-FFF2-40B4-BE49-F238E27FC236}">
                          <a16:creationId xmlns:a16="http://schemas.microsoft.com/office/drawing/2014/main" id="{852F2117-2C33-F66E-366C-370BEE90BDB3}"/>
                        </a:ext>
                      </a:extLst>
                    </p:cNvPr>
                    <p:cNvSpPr>
                      <a:spLocks noRot="1" noChangeAspect="1" noMove="1" noResize="1" noEditPoints="1" noAdjustHandles="1" noChangeArrowheads="1" noChangeShapeType="1" noTextEdit="1"/>
                    </p:cNvSpPr>
                    <p:nvPr/>
                  </p:nvSpPr>
                  <p:spPr>
                    <a:xfrm>
                      <a:off x="5959096" y="200022"/>
                      <a:ext cx="682630" cy="362036"/>
                    </a:xfrm>
                    <a:prstGeom prst="rect">
                      <a:avLst/>
                    </a:prstGeom>
                    <a:blipFill>
                      <a:blip r:embed="rId5"/>
                      <a:stretch>
                        <a:fillRect r="-36364" b="-50000"/>
                      </a:stretch>
                    </a:blipFill>
                  </p:spPr>
                  <p:txBody>
                    <a:bodyPr/>
                    <a:lstStyle/>
                    <a:p>
                      <a:r>
                        <a:rPr lang="en-CN">
                          <a:noFill/>
                        </a:rPr>
                        <a:t> </a:t>
                      </a:r>
                    </a:p>
                  </p:txBody>
                </p:sp>
              </mc:Fallback>
            </mc:AlternateContent>
            <p:sp>
              <p:nvSpPr>
                <p:cNvPr id="47" name="Rectangle 23">
                  <a:extLst>
                    <a:ext uri="{FF2B5EF4-FFF2-40B4-BE49-F238E27FC236}">
                      <a16:creationId xmlns:a16="http://schemas.microsoft.com/office/drawing/2014/main" id="{B5EF2970-04C2-3842-594E-673C22B47EC4}"/>
                    </a:ext>
                  </a:extLst>
                </p:cNvPr>
                <p:cNvSpPr/>
                <p:nvPr/>
              </p:nvSpPr>
              <p:spPr>
                <a:xfrm>
                  <a:off x="2486799" y="4501832"/>
                  <a:ext cx="186026" cy="362036"/>
                </a:xfrm>
                <a:prstGeom prst="rect">
                  <a:avLst/>
                </a:prstGeom>
              </p:spPr>
              <p:txBody>
                <a:bodyPr wrap="none">
                  <a:spAutoFit/>
                </a:bodyPr>
                <a:lstStyle/>
                <a:p>
                  <a:endParaRPr lang="en-US" dirty="0"/>
                </a:p>
              </p:txBody>
            </p:sp>
          </p:grpSp>
          <p:grpSp>
            <p:nvGrpSpPr>
              <p:cNvPr id="20" name="组合 36">
                <a:extLst>
                  <a:ext uri="{FF2B5EF4-FFF2-40B4-BE49-F238E27FC236}">
                    <a16:creationId xmlns:a16="http://schemas.microsoft.com/office/drawing/2014/main" id="{86ECABEA-1095-BCD3-EA1A-F8BF3375D3E1}"/>
                  </a:ext>
                </a:extLst>
              </p:cNvPr>
              <p:cNvGrpSpPr/>
              <p:nvPr/>
            </p:nvGrpSpPr>
            <p:grpSpPr>
              <a:xfrm>
                <a:off x="4084593" y="2924784"/>
                <a:ext cx="3636125" cy="2832204"/>
                <a:chOff x="4148093" y="3343392"/>
                <a:chExt cx="3636125" cy="2831525"/>
              </a:xfrm>
            </p:grpSpPr>
            <mc:AlternateContent xmlns:mc="http://schemas.openxmlformats.org/markup-compatibility/2006" xmlns:a14="http://schemas.microsoft.com/office/drawing/2010/main">
              <mc:Choice Requires="a14">
                <p:sp>
                  <p:nvSpPr>
                    <p:cNvPr id="27" name="Rectangle 11">
                      <a:extLst>
                        <a:ext uri="{FF2B5EF4-FFF2-40B4-BE49-F238E27FC236}">
                          <a16:creationId xmlns:a16="http://schemas.microsoft.com/office/drawing/2014/main" id="{1F2BD0AD-4F95-0508-D0F7-97D5918063EF}"/>
                        </a:ext>
                      </a:extLst>
                    </p:cNvPr>
                    <p:cNvSpPr/>
                    <p:nvPr/>
                  </p:nvSpPr>
                  <p:spPr>
                    <a:xfrm>
                      <a:off x="6887553" y="5871637"/>
                      <a:ext cx="544974" cy="303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1</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Rectangle 11">
                      <a:extLst>
                        <a:ext uri="{FF2B5EF4-FFF2-40B4-BE49-F238E27FC236}">
                          <a16:creationId xmlns:a16="http://schemas.microsoft.com/office/drawing/2014/main" id="{747D5685-31D2-804A-8CBD-498A91C0D8FB}"/>
                        </a:ext>
                      </a:extLst>
                    </p:cNvPr>
                    <p:cNvSpPr>
                      <a:spLocks noRot="1" noChangeAspect="1" noMove="1" noResize="1" noEditPoints="1" noAdjustHandles="1" noChangeArrowheads="1" noChangeShapeType="1" noTextEdit="1"/>
                    </p:cNvSpPr>
                    <p:nvPr/>
                  </p:nvSpPr>
                  <p:spPr>
                    <a:xfrm>
                      <a:off x="6887553" y="5871637"/>
                      <a:ext cx="544974" cy="303280"/>
                    </a:xfrm>
                    <a:prstGeom prst="rect">
                      <a:avLst/>
                    </a:prstGeom>
                    <a:blipFill>
                      <a:blip r:embed="rId6"/>
                      <a:stretch>
                        <a:fillRect b="-1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Rectangle 11">
                      <a:extLst>
                        <a:ext uri="{FF2B5EF4-FFF2-40B4-BE49-F238E27FC236}">
                          <a16:creationId xmlns:a16="http://schemas.microsoft.com/office/drawing/2014/main" id="{1363B4AF-22B5-C758-A148-E76F807276F4}"/>
                        </a:ext>
                      </a:extLst>
                    </p:cNvPr>
                    <p:cNvSpPr/>
                    <p:nvPr/>
                  </p:nvSpPr>
                  <p:spPr>
                    <a:xfrm>
                      <a:off x="6871701" y="4488546"/>
                      <a:ext cx="546973" cy="3032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2</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0" name="Rectangle 11">
                      <a:extLst>
                        <a:ext uri="{FF2B5EF4-FFF2-40B4-BE49-F238E27FC236}">
                          <a16:creationId xmlns:a16="http://schemas.microsoft.com/office/drawing/2014/main" id="{B6B063B2-55FD-4CD3-CF77-5B06806A09E3}"/>
                        </a:ext>
                      </a:extLst>
                    </p:cNvPr>
                    <p:cNvSpPr>
                      <a:spLocks noRot="1" noChangeAspect="1" noMove="1" noResize="1" noEditPoints="1" noAdjustHandles="1" noChangeArrowheads="1" noChangeShapeType="1" noTextEdit="1"/>
                    </p:cNvSpPr>
                    <p:nvPr/>
                  </p:nvSpPr>
                  <p:spPr>
                    <a:xfrm>
                      <a:off x="6871701" y="4488546"/>
                      <a:ext cx="546973" cy="303280"/>
                    </a:xfrm>
                    <a:prstGeom prst="rect">
                      <a:avLst/>
                    </a:prstGeom>
                    <a:blipFill>
                      <a:blip r:embed="rId7"/>
                      <a:stretch>
                        <a:fillRect b="-1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Rectangle 11">
                      <a:extLst>
                        <a:ext uri="{FF2B5EF4-FFF2-40B4-BE49-F238E27FC236}">
                          <a16:creationId xmlns:a16="http://schemas.microsoft.com/office/drawing/2014/main" id="{DB77955C-D524-03B2-8938-6106F5821D3F}"/>
                        </a:ext>
                      </a:extLst>
                    </p:cNvPr>
                    <p:cNvSpPr/>
                    <p:nvPr/>
                  </p:nvSpPr>
                  <p:spPr>
                    <a:xfrm>
                      <a:off x="4196621" y="5751475"/>
                      <a:ext cx="550108" cy="303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𝑅𝑁</m:t>
                                </m:r>
                              </m:e>
                              <m:sub>
                                <m:r>
                                  <a:rPr lang="en-US" altLang="zh-CN" b="0" i="1" smtClean="0">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21" name="Rectangle 11">
                      <a:extLst>
                        <a:ext uri="{FF2B5EF4-FFF2-40B4-BE49-F238E27FC236}">
                          <a16:creationId xmlns:a16="http://schemas.microsoft.com/office/drawing/2014/main" id="{99F44113-56A3-71FA-5F2A-831BC5CAAD44}"/>
                        </a:ext>
                      </a:extLst>
                    </p:cNvPr>
                    <p:cNvSpPr>
                      <a:spLocks noRot="1" noChangeAspect="1" noMove="1" noResize="1" noEditPoints="1" noAdjustHandles="1" noChangeArrowheads="1" noChangeShapeType="1" noTextEdit="1"/>
                    </p:cNvSpPr>
                    <p:nvPr/>
                  </p:nvSpPr>
                  <p:spPr>
                    <a:xfrm>
                      <a:off x="4196621" y="5751475"/>
                      <a:ext cx="550108" cy="303280"/>
                    </a:xfrm>
                    <a:prstGeom prst="rect">
                      <a:avLst/>
                    </a:prstGeom>
                    <a:blipFill>
                      <a:blip r:embed="rId8"/>
                      <a:stretch>
                        <a:fillRect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Rectangle 11">
                      <a:extLst>
                        <a:ext uri="{FF2B5EF4-FFF2-40B4-BE49-F238E27FC236}">
                          <a16:creationId xmlns:a16="http://schemas.microsoft.com/office/drawing/2014/main" id="{B308D7B4-8507-DAA2-2861-B7AF9E33BB3E}"/>
                        </a:ext>
                      </a:extLst>
                    </p:cNvPr>
                    <p:cNvSpPr/>
                    <p:nvPr/>
                  </p:nvSpPr>
                  <p:spPr>
                    <a:xfrm>
                      <a:off x="4921262" y="4942167"/>
                      <a:ext cx="554641" cy="303280"/>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𝑅𝑁</m:t>
                              </m:r>
                            </m:e>
                            <m:sub>
                              <m:r>
                                <a:rPr lang="en-US" altLang="zh-CN" b="0" i="1" smtClean="0">
                                  <a:latin typeface="Cambria Math" panose="02040503050406030204" pitchFamily="18" charset="0"/>
                                  <a:cs typeface="Times New Roman" panose="02020603050405020304" pitchFamily="18" charset="0"/>
                                </a:rPr>
                                <m:t>2</m:t>
                              </m:r>
                            </m:sub>
                          </m:sSub>
                        </m:oMath>
                      </a14:m>
                      <a:r>
                        <a:rPr lang="zh-CN" altLang="en-US" dirty="0"/>
                        <a:t> </a:t>
                      </a:r>
                      <a:endParaRPr lang="en-US" dirty="0"/>
                    </a:p>
                  </p:txBody>
                </p:sp>
              </mc:Choice>
              <mc:Fallback xmlns="">
                <p:sp>
                  <p:nvSpPr>
                    <p:cNvPr id="25" name="Rectangle 11">
                      <a:extLst>
                        <a:ext uri="{FF2B5EF4-FFF2-40B4-BE49-F238E27FC236}">
                          <a16:creationId xmlns:a16="http://schemas.microsoft.com/office/drawing/2014/main" id="{4DC70ED8-0F8D-2AE8-7A8A-6E529F8A760B}"/>
                        </a:ext>
                      </a:extLst>
                    </p:cNvPr>
                    <p:cNvSpPr>
                      <a:spLocks noRot="1" noChangeAspect="1" noMove="1" noResize="1" noEditPoints="1" noAdjustHandles="1" noChangeArrowheads="1" noChangeShapeType="1" noTextEdit="1"/>
                    </p:cNvSpPr>
                    <p:nvPr/>
                  </p:nvSpPr>
                  <p:spPr>
                    <a:xfrm>
                      <a:off x="4921262" y="4942167"/>
                      <a:ext cx="554641" cy="303280"/>
                    </a:xfrm>
                    <a:prstGeom prst="rect">
                      <a:avLst/>
                    </a:prstGeom>
                    <a:blipFill>
                      <a:blip r:embed="rId9"/>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Rectangle 11">
                      <a:extLst>
                        <a:ext uri="{FF2B5EF4-FFF2-40B4-BE49-F238E27FC236}">
                          <a16:creationId xmlns:a16="http://schemas.microsoft.com/office/drawing/2014/main" id="{0FF50254-883F-3756-7236-F80C6D3EAC1D}"/>
                        </a:ext>
                      </a:extLst>
                    </p:cNvPr>
                    <p:cNvSpPr/>
                    <p:nvPr/>
                  </p:nvSpPr>
                  <p:spPr>
                    <a:xfrm>
                      <a:off x="4148093" y="3343392"/>
                      <a:ext cx="562943" cy="303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𝑅𝑁</m:t>
                                </m:r>
                              </m:e>
                              <m:sub>
                                <m:r>
                                  <a:rPr lang="en-US" altLang="zh-CN" b="0" i="1" smtClean="0">
                                    <a:latin typeface="Cambria Math" panose="02040503050406030204" pitchFamily="18" charset="0"/>
                                    <a:cs typeface="Times New Roman" panose="02020603050405020304" pitchFamily="18" charset="0"/>
                                  </a:rPr>
                                  <m:t>𝑘</m:t>
                                </m:r>
                              </m:sub>
                            </m:sSub>
                          </m:oMath>
                        </m:oMathPara>
                      </a14:m>
                      <a:endParaRPr lang="en-US" dirty="0"/>
                    </a:p>
                  </p:txBody>
                </p:sp>
              </mc:Choice>
              <mc:Fallback xmlns="">
                <p:sp>
                  <p:nvSpPr>
                    <p:cNvPr id="28" name="Rectangle 11">
                      <a:extLst>
                        <a:ext uri="{FF2B5EF4-FFF2-40B4-BE49-F238E27FC236}">
                          <a16:creationId xmlns:a16="http://schemas.microsoft.com/office/drawing/2014/main" id="{EF03C90F-A21C-3F37-AC57-55A20D8A84D5}"/>
                        </a:ext>
                      </a:extLst>
                    </p:cNvPr>
                    <p:cNvSpPr>
                      <a:spLocks noRot="1" noChangeAspect="1" noMove="1" noResize="1" noEditPoints="1" noAdjustHandles="1" noChangeArrowheads="1" noChangeShapeType="1" noTextEdit="1"/>
                    </p:cNvSpPr>
                    <p:nvPr/>
                  </p:nvSpPr>
                  <p:spPr>
                    <a:xfrm>
                      <a:off x="4148093" y="3343392"/>
                      <a:ext cx="562943" cy="303280"/>
                    </a:xfrm>
                    <a:prstGeom prst="rect">
                      <a:avLst/>
                    </a:prstGeom>
                    <a:blipFill>
                      <a:blip r:embed="rId10"/>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Rectangle 11">
                      <a:extLst>
                        <a:ext uri="{FF2B5EF4-FFF2-40B4-BE49-F238E27FC236}">
                          <a16:creationId xmlns:a16="http://schemas.microsoft.com/office/drawing/2014/main" id="{8FC3A085-E323-0A82-C76B-DD62F6EB5544}"/>
                        </a:ext>
                      </a:extLst>
                    </p:cNvPr>
                    <p:cNvSpPr/>
                    <p:nvPr/>
                  </p:nvSpPr>
                  <p:spPr>
                    <a:xfrm>
                      <a:off x="6780579" y="3720883"/>
                      <a:ext cx="601190" cy="3692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𝑈𝐸</m:t>
                                </m:r>
                              </m:e>
                              <m:sub>
                                <m:r>
                                  <a:rPr lang="en-US" altLang="zh-CN" b="0" i="1" smtClean="0">
                                    <a:latin typeface="Cambria Math" panose="02040503050406030204" pitchFamily="18" charset="0"/>
                                    <a:cs typeface="Times New Roman" panose="02020603050405020304" pitchFamily="18" charset="0"/>
                                  </a:rPr>
                                  <m:t>𝑖</m:t>
                                </m:r>
                              </m:sub>
                            </m:sSub>
                          </m:oMath>
                        </m:oMathPara>
                      </a14:m>
                      <a:endParaRPr lang="en-US" i="1" dirty="0">
                        <a:latin typeface="Cambria Math" panose="02040503050406030204" pitchFamily="18" charset="0"/>
                        <a:cs typeface="Times New Roman" panose="02020603050405020304" pitchFamily="18" charset="0"/>
                      </a:endParaRPr>
                    </a:p>
                  </p:txBody>
                </p:sp>
              </mc:Choice>
              <mc:Fallback xmlns="">
                <p:sp>
                  <p:nvSpPr>
                    <p:cNvPr id="29" name="Rectangle 11">
                      <a:extLst>
                        <a:ext uri="{FF2B5EF4-FFF2-40B4-BE49-F238E27FC236}">
                          <a16:creationId xmlns:a16="http://schemas.microsoft.com/office/drawing/2014/main" id="{53EF4292-EF26-5F8A-E41D-C0DBC3A431F6}"/>
                        </a:ext>
                      </a:extLst>
                    </p:cNvPr>
                    <p:cNvSpPr>
                      <a:spLocks noRot="1" noChangeAspect="1" noMove="1" noResize="1" noEditPoints="1" noAdjustHandles="1" noChangeArrowheads="1" noChangeShapeType="1" noTextEdit="1"/>
                    </p:cNvSpPr>
                    <p:nvPr/>
                  </p:nvSpPr>
                  <p:spPr>
                    <a:xfrm>
                      <a:off x="6780579" y="3720883"/>
                      <a:ext cx="601190" cy="369243"/>
                    </a:xfrm>
                    <a:prstGeom prst="rect">
                      <a:avLst/>
                    </a:prstGeom>
                    <a:blipFill>
                      <a:blip r:embed="rId11"/>
                      <a:stretch>
                        <a:fillRect/>
                      </a:stretch>
                    </a:blipFill>
                  </p:spPr>
                  <p:txBody>
                    <a:bodyPr/>
                    <a:lstStyle/>
                    <a:p>
                      <a:r>
                        <a:rPr lang="en-CN">
                          <a:noFill/>
                        </a:rPr>
                        <a:t> </a:t>
                      </a:r>
                    </a:p>
                  </p:txBody>
                </p:sp>
              </mc:Fallback>
            </mc:AlternateContent>
            <p:sp>
              <p:nvSpPr>
                <p:cNvPr id="44" name="文本框 29">
                  <a:extLst>
                    <a:ext uri="{FF2B5EF4-FFF2-40B4-BE49-F238E27FC236}">
                      <a16:creationId xmlns:a16="http://schemas.microsoft.com/office/drawing/2014/main" id="{75ECD2A9-6A63-0C99-FAFC-CE720CB8C45C}"/>
                    </a:ext>
                  </a:extLst>
                </p:cNvPr>
                <p:cNvSpPr txBox="1"/>
                <p:nvPr/>
              </p:nvSpPr>
              <p:spPr>
                <a:xfrm rot="5400000">
                  <a:off x="7093510" y="3838221"/>
                  <a:ext cx="395519" cy="985896"/>
                </a:xfrm>
                <a:prstGeom prst="rect">
                  <a:avLst/>
                </a:prstGeom>
                <a:noFill/>
              </p:spPr>
              <p:txBody>
                <a:bodyPr wrap="square" rtlCol="0">
                  <a:spAutoFit/>
                </a:bodyPr>
                <a:lstStyle/>
                <a:p>
                  <a:r>
                    <a:rPr kumimoji="1" lang="en-US" altLang="zh-CN" sz="2400" b="1" dirty="0"/>
                    <a:t>.</a:t>
                  </a:r>
                </a:p>
                <a:p>
                  <a:r>
                    <a:rPr kumimoji="1" lang="en-US" altLang="zh-CN" sz="2400" b="1" dirty="0"/>
                    <a:t>.</a:t>
                  </a:r>
                </a:p>
                <a:p>
                  <a:r>
                    <a:rPr kumimoji="1" lang="en-US" altLang="zh-CN" sz="2400" b="1" dirty="0"/>
                    <a:t>.</a:t>
                  </a:r>
                  <a:endParaRPr kumimoji="1" lang="zh-CN" altLang="en-US" b="1" dirty="0"/>
                </a:p>
              </p:txBody>
            </p:sp>
          </p:grpSp>
          <p:grpSp>
            <p:nvGrpSpPr>
              <p:cNvPr id="21" name="组合 64">
                <a:extLst>
                  <a:ext uri="{FF2B5EF4-FFF2-40B4-BE49-F238E27FC236}">
                    <a16:creationId xmlns:a16="http://schemas.microsoft.com/office/drawing/2014/main" id="{96BA1111-721A-2F50-A57E-A59D9806F397}"/>
                  </a:ext>
                </a:extLst>
              </p:cNvPr>
              <p:cNvGrpSpPr/>
              <p:nvPr/>
            </p:nvGrpSpPr>
            <p:grpSpPr>
              <a:xfrm>
                <a:off x="4607477" y="2468171"/>
                <a:ext cx="2817133" cy="3075236"/>
                <a:chOff x="4785277" y="2480871"/>
                <a:chExt cx="2817133" cy="3075236"/>
              </a:xfrm>
            </p:grpSpPr>
            <p:pic>
              <p:nvPicPr>
                <p:cNvPr id="22" name="Picture 10">
                  <a:extLst>
                    <a:ext uri="{FF2B5EF4-FFF2-40B4-BE49-F238E27FC236}">
                      <a16:creationId xmlns:a16="http://schemas.microsoft.com/office/drawing/2014/main" id="{8E72F02F-5A22-BAFC-15D7-CCDD7611A422}"/>
                    </a:ext>
                  </a:extLst>
                </p:cNvPr>
                <p:cNvPicPr>
                  <a:picLocks noChangeAspect="1"/>
                </p:cNvPicPr>
                <p:nvPr/>
              </p:nvPicPr>
              <p:blipFill>
                <a:blip r:embed="rId12"/>
                <a:stretch>
                  <a:fillRect/>
                </a:stretch>
              </p:blipFill>
              <p:spPr>
                <a:xfrm>
                  <a:off x="6823569" y="4422107"/>
                  <a:ext cx="735660" cy="849600"/>
                </a:xfrm>
                <a:prstGeom prst="rect">
                  <a:avLst/>
                </a:prstGeom>
              </p:spPr>
            </p:pic>
            <p:pic>
              <p:nvPicPr>
                <p:cNvPr id="23" name="Picture 31">
                  <a:extLst>
                    <a:ext uri="{FF2B5EF4-FFF2-40B4-BE49-F238E27FC236}">
                      <a16:creationId xmlns:a16="http://schemas.microsoft.com/office/drawing/2014/main" id="{D8DB27D3-C1A8-9503-0F81-3D24AE170708}"/>
                    </a:ext>
                  </a:extLst>
                </p:cNvPr>
                <p:cNvPicPr>
                  <a:picLocks noChangeAspect="1"/>
                </p:cNvPicPr>
                <p:nvPr/>
              </p:nvPicPr>
              <p:blipFill>
                <a:blip r:embed="rId13"/>
                <a:stretch>
                  <a:fillRect/>
                </a:stretch>
              </p:blipFill>
              <p:spPr>
                <a:xfrm>
                  <a:off x="6645428" y="2480871"/>
                  <a:ext cx="956982" cy="956982"/>
                </a:xfrm>
                <a:prstGeom prst="rect">
                  <a:avLst/>
                </a:prstGeom>
              </p:spPr>
            </p:pic>
            <p:pic>
              <p:nvPicPr>
                <p:cNvPr id="24" name="Picture 5" descr="Related image">
                  <a:extLst>
                    <a:ext uri="{FF2B5EF4-FFF2-40B4-BE49-F238E27FC236}">
                      <a16:creationId xmlns:a16="http://schemas.microsoft.com/office/drawing/2014/main" id="{24803553-4832-91DB-A084-36E5A7E4C3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0343800">
                  <a:off x="4921828" y="2838364"/>
                  <a:ext cx="378348" cy="5629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5" descr="Related image">
                  <a:extLst>
                    <a:ext uri="{FF2B5EF4-FFF2-40B4-BE49-F238E27FC236}">
                      <a16:creationId xmlns:a16="http://schemas.microsoft.com/office/drawing/2014/main" id="{A741CE9E-988F-9898-DE0B-E69471E5C01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0343800">
                  <a:off x="5202688" y="3855381"/>
                  <a:ext cx="378348" cy="56291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Related image">
                  <a:extLst>
                    <a:ext uri="{FF2B5EF4-FFF2-40B4-BE49-F238E27FC236}">
                      <a16:creationId xmlns:a16="http://schemas.microsoft.com/office/drawing/2014/main" id="{C799871C-7BD4-D721-24F3-5C7FC41EAAE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0343800">
                  <a:off x="4785277" y="4987307"/>
                  <a:ext cx="382304" cy="5688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Right Arrow 8">
              <a:extLst>
                <a:ext uri="{FF2B5EF4-FFF2-40B4-BE49-F238E27FC236}">
                  <a16:creationId xmlns:a16="http://schemas.microsoft.com/office/drawing/2014/main" id="{CDB2BBA7-12D9-18D7-7DDB-EBD42B172EF6}"/>
                </a:ext>
              </a:extLst>
            </p:cNvPr>
            <p:cNvSpPr/>
            <p:nvPr/>
          </p:nvSpPr>
          <p:spPr>
            <a:xfrm rot="19375218">
              <a:off x="5191218" y="2578668"/>
              <a:ext cx="764494" cy="18681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ight Arrow 9">
              <a:extLst>
                <a:ext uri="{FF2B5EF4-FFF2-40B4-BE49-F238E27FC236}">
                  <a16:creationId xmlns:a16="http://schemas.microsoft.com/office/drawing/2014/main" id="{93F9FF64-8C7E-7BB7-00CC-F81F35FA334D}"/>
                </a:ext>
              </a:extLst>
            </p:cNvPr>
            <p:cNvSpPr/>
            <p:nvPr/>
          </p:nvSpPr>
          <p:spPr>
            <a:xfrm rot="698626">
              <a:off x="5463799" y="4457445"/>
              <a:ext cx="1134940" cy="214726"/>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ight Arrow 10">
              <a:extLst>
                <a:ext uri="{FF2B5EF4-FFF2-40B4-BE49-F238E27FC236}">
                  <a16:creationId xmlns:a16="http://schemas.microsoft.com/office/drawing/2014/main" id="{51696305-40B1-FDCC-D786-FD8D017806C9}"/>
                </a:ext>
              </a:extLst>
            </p:cNvPr>
            <p:cNvSpPr/>
            <p:nvPr/>
          </p:nvSpPr>
          <p:spPr>
            <a:xfrm rot="672030" flipV="1">
              <a:off x="4990502" y="5747856"/>
              <a:ext cx="1097577" cy="20172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ight Arrow 11">
              <a:extLst>
                <a:ext uri="{FF2B5EF4-FFF2-40B4-BE49-F238E27FC236}">
                  <a16:creationId xmlns:a16="http://schemas.microsoft.com/office/drawing/2014/main" id="{83AEE953-0883-7922-E6FB-50E99040B3AE}"/>
                </a:ext>
              </a:extLst>
            </p:cNvPr>
            <p:cNvSpPr/>
            <p:nvPr/>
          </p:nvSpPr>
          <p:spPr>
            <a:xfrm>
              <a:off x="3379460" y="1587084"/>
              <a:ext cx="973819" cy="195314"/>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5" name="Picture 14" descr="video surveillance icon cam-dex – Cam-Dex Security Corporation">
              <a:extLst>
                <a:ext uri="{FF2B5EF4-FFF2-40B4-BE49-F238E27FC236}">
                  <a16:creationId xmlns:a16="http://schemas.microsoft.com/office/drawing/2014/main" id="{E923F8D3-7648-02DC-CBFA-5B4C7B12707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6936" t="20896" r="24874" b="25887"/>
            <a:stretch/>
          </p:blipFill>
          <p:spPr bwMode="auto">
            <a:xfrm>
              <a:off x="6143989" y="5732429"/>
              <a:ext cx="735660" cy="5388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4970A63-D33F-6DB3-F6A8-B611C79D94C9}"/>
                </a:ext>
              </a:extLst>
            </p:cNvPr>
            <p:cNvPicPr>
              <a:picLocks noChangeAspect="1"/>
            </p:cNvPicPr>
            <p:nvPr/>
          </p:nvPicPr>
          <p:blipFill rotWithShape="1">
            <a:blip r:embed="rId16"/>
            <a:srcRect l="11604" t="5400" r="13719" b="8485"/>
            <a:stretch/>
          </p:blipFill>
          <p:spPr>
            <a:xfrm>
              <a:off x="3120199" y="3603860"/>
              <a:ext cx="753135" cy="1157990"/>
            </a:xfrm>
            <a:prstGeom prst="rect">
              <a:avLst/>
            </a:prstGeom>
          </p:spPr>
        </p:pic>
        <p:pic>
          <p:nvPicPr>
            <p:cNvPr id="17" name="图片 21">
              <a:extLst>
                <a:ext uri="{FF2B5EF4-FFF2-40B4-BE49-F238E27FC236}">
                  <a16:creationId xmlns:a16="http://schemas.microsoft.com/office/drawing/2014/main" id="{925C420B-19E4-26B9-7433-DFC6278D90B6}"/>
                </a:ext>
              </a:extLst>
            </p:cNvPr>
            <p:cNvPicPr>
              <a:picLocks noChangeAspect="1"/>
            </p:cNvPicPr>
            <p:nvPr/>
          </p:nvPicPr>
          <p:blipFill rotWithShape="1">
            <a:blip r:embed="rId17"/>
            <a:srcRect l="28216" t="76487" r="50054" b="3189"/>
            <a:stretch/>
          </p:blipFill>
          <p:spPr>
            <a:xfrm>
              <a:off x="5955082" y="1874706"/>
              <a:ext cx="803058" cy="579074"/>
            </a:xfrm>
            <a:prstGeom prst="rect">
              <a:avLst/>
            </a:prstGeom>
          </p:spPr>
        </p:pic>
      </p:grpSp>
      <p:sp>
        <p:nvSpPr>
          <p:cNvPr id="13" name="TextBox 12">
            <a:extLst>
              <a:ext uri="{FF2B5EF4-FFF2-40B4-BE49-F238E27FC236}">
                <a16:creationId xmlns:a16="http://schemas.microsoft.com/office/drawing/2014/main" id="{A2587A27-5ED9-9E8B-2B26-5E30BB2BAA05}"/>
              </a:ext>
            </a:extLst>
          </p:cNvPr>
          <p:cNvSpPr txBox="1"/>
          <p:nvPr/>
        </p:nvSpPr>
        <p:spPr>
          <a:xfrm>
            <a:off x="4454807" y="2287001"/>
            <a:ext cx="6448486" cy="3139321"/>
          </a:xfrm>
          <a:prstGeom prst="rect">
            <a:avLst/>
          </a:prstGeom>
          <a:noFill/>
        </p:spPr>
        <p:txBody>
          <a:bodyPr wrap="square">
            <a:spAutoFit/>
          </a:bodyPr>
          <a:lstStyle/>
          <a:p>
            <a:pPr marL="285750" indent="-285750">
              <a:buFont typeface="Wingdings" pitchFamily="2" charset="2"/>
              <a:buChar char="§"/>
            </a:pPr>
            <a:r>
              <a:rPr lang="en-US" altLang="zh-CN" dirty="0"/>
              <a:t>T</a:t>
            </a:r>
            <a:r>
              <a:rPr lang="en-US" dirty="0"/>
              <a:t>he utility of RN is defined as the incentive obtained from BS minus the forwarding cost. </a:t>
            </a:r>
          </a:p>
          <a:p>
            <a:endParaRPr lang="en-US" dirty="0"/>
          </a:p>
          <a:p>
            <a:endParaRPr lang="en-US" dirty="0"/>
          </a:p>
          <a:p>
            <a:endParaRPr lang="en-US" dirty="0"/>
          </a:p>
          <a:p>
            <a:endParaRPr lang="en-US" dirty="0"/>
          </a:p>
          <a:p>
            <a:pPr marL="285750" indent="-285750">
              <a:buFont typeface="Wingdings" pitchFamily="2" charset="2"/>
              <a:buChar char="§"/>
            </a:pPr>
            <a:r>
              <a:rPr lang="en-US" dirty="0"/>
              <a:t>The payment of weak UE is determined by its obtained utility from the relaying service. </a:t>
            </a:r>
          </a:p>
          <a:p>
            <a:endParaRPr lang="en-US" dirty="0"/>
          </a:p>
          <a:p>
            <a:pPr marL="285750" indent="-285750">
              <a:buFont typeface="Wingdings" pitchFamily="2" charset="2"/>
              <a:buChar char="§"/>
            </a:pPr>
            <a:r>
              <a:rPr lang="en-US" dirty="0"/>
              <a:t>The cost of RN is correlated with its energy consumption for the data relaying, proportional to the forwarding power </a:t>
            </a:r>
            <a:r>
              <a:rPr lang="en-US" dirty="0" err="1"/>
              <a:t>Pr</a:t>
            </a:r>
            <a:r>
              <a:rPr lang="en-US" dirty="0"/>
              <a:t>(</a:t>
            </a:r>
            <a:r>
              <a:rPr lang="en-US" dirty="0" err="1"/>
              <a:t>k,i</a:t>
            </a:r>
            <a:r>
              <a:rPr lang="en-US" dirty="0"/>
              <a:t>)</a:t>
            </a:r>
            <a:r>
              <a:rPr lang="en-US" altLang="zh-CN" dirty="0"/>
              <a:t>.</a:t>
            </a:r>
            <a:endParaRPr lang="en-CN" dirty="0"/>
          </a:p>
        </p:txBody>
      </p:sp>
    </p:spTree>
    <p:extLst>
      <p:ext uri="{BB962C8B-B14F-4D97-AF65-F5344CB8AC3E}">
        <p14:creationId xmlns:p14="http://schemas.microsoft.com/office/powerpoint/2010/main" val="1563028153"/>
      </p:ext>
    </p:extLst>
  </p:cSld>
  <p:clrMapOvr>
    <a:masterClrMapping/>
  </p:clrMapOvr>
  <p:transition spd="slow">
    <p:wipe/>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{1AD9FB36-FF94-2642-A18D-D12DDDBEB10E}tf10001119</Template>
  <TotalTime>3387</TotalTime>
  <Words>2378</Words>
  <Application>Microsoft Macintosh PowerPoint</Application>
  <PresentationFormat>Widescreen</PresentationFormat>
  <Paragraphs>284</Paragraphs>
  <Slides>21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微软雅黑</vt:lpstr>
      <vt:lpstr>Arial</vt:lpstr>
      <vt:lpstr>Calibri</vt:lpstr>
      <vt:lpstr>Cambria Math</vt:lpstr>
      <vt:lpstr>Gill Sans MT</vt:lpstr>
      <vt:lpstr>Libre Baskerville</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kan</dc:creator>
  <cp:lastModifiedBy>Yutong Song</cp:lastModifiedBy>
  <cp:revision>168</cp:revision>
  <dcterms:created xsi:type="dcterms:W3CDTF">2013-10-25T14:41:09Z</dcterms:created>
  <dcterms:modified xsi:type="dcterms:W3CDTF">2023-06-23T08:56:50Z</dcterms:modified>
</cp:coreProperties>
</file>